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948" r:id="rId2"/>
    <p:sldId id="1198" r:id="rId3"/>
    <p:sldId id="1199" r:id="rId4"/>
    <p:sldId id="1201" r:id="rId5"/>
    <p:sldId id="1200" r:id="rId6"/>
    <p:sldId id="1203" r:id="rId7"/>
    <p:sldId id="1204" r:id="rId8"/>
    <p:sldId id="1205" r:id="rId9"/>
    <p:sldId id="1209" r:id="rId10"/>
    <p:sldId id="1148" r:id="rId11"/>
    <p:sldId id="1207" r:id="rId12"/>
    <p:sldId id="1208" r:id="rId13"/>
    <p:sldId id="1210" r:id="rId14"/>
    <p:sldId id="1206" r:id="rId15"/>
    <p:sldId id="1212" r:id="rId16"/>
    <p:sldId id="1213" r:id="rId17"/>
    <p:sldId id="1214" r:id="rId18"/>
    <p:sldId id="1215" r:id="rId19"/>
    <p:sldId id="1216" r:id="rId20"/>
    <p:sldId id="1217" r:id="rId21"/>
    <p:sldId id="1218" r:id="rId22"/>
    <p:sldId id="1219" r:id="rId23"/>
    <p:sldId id="1211" r:id="rId24"/>
    <p:sldId id="1220" r:id="rId25"/>
    <p:sldId id="1221" r:id="rId26"/>
    <p:sldId id="1222" r:id="rId27"/>
    <p:sldId id="1223" r:id="rId28"/>
    <p:sldId id="1224" r:id="rId29"/>
    <p:sldId id="1226" r:id="rId30"/>
    <p:sldId id="1227" r:id="rId31"/>
    <p:sldId id="1225" r:id="rId32"/>
    <p:sldId id="1229" r:id="rId33"/>
    <p:sldId id="1230" r:id="rId34"/>
    <p:sldId id="1228" r:id="rId35"/>
    <p:sldId id="1231" r:id="rId36"/>
    <p:sldId id="1237" r:id="rId37"/>
    <p:sldId id="1238" r:id="rId38"/>
    <p:sldId id="1239" r:id="rId39"/>
    <p:sldId id="1240" r:id="rId40"/>
    <p:sldId id="1241" r:id="rId41"/>
    <p:sldId id="1242" r:id="rId42"/>
    <p:sldId id="1243" r:id="rId43"/>
    <p:sldId id="1153" r:id="rId44"/>
    <p:sldId id="1154" r:id="rId45"/>
    <p:sldId id="1156" r:id="rId46"/>
    <p:sldId id="1244" r:id="rId47"/>
    <p:sldId id="1234" r:id="rId48"/>
    <p:sldId id="1236" r:id="rId49"/>
    <p:sldId id="1245" r:id="rId50"/>
    <p:sldId id="1247" r:id="rId51"/>
    <p:sldId id="1248" r:id="rId52"/>
    <p:sldId id="1249" r:id="rId53"/>
    <p:sldId id="817" r:id="rId54"/>
    <p:sldId id="946" r:id="rId55"/>
    <p:sldId id="947" r:id="rId56"/>
    <p:sldId id="582"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B86"/>
    <a:srgbClr val="4472C4"/>
    <a:srgbClr val="3B2F8F"/>
    <a:srgbClr val="3D2984"/>
    <a:srgbClr val="0B9DE9"/>
    <a:srgbClr val="AC00A0"/>
    <a:srgbClr val="F94C00"/>
    <a:srgbClr val="F59A0C"/>
    <a:srgbClr val="3AC9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66"/>
    <p:restoredTop sz="94648"/>
  </p:normalViewPr>
  <p:slideViewPr>
    <p:cSldViewPr snapToGrid="0" snapToObjects="1" showGuides="1">
      <p:cViewPr>
        <p:scale>
          <a:sx n="80" d="100"/>
          <a:sy n="80" d="100"/>
        </p:scale>
        <p:origin x="-48" y="8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19C50-E888-6B4E-B97C-DA493AC542A6}" type="datetimeFigureOut">
              <a:rPr lang="en-US" smtClean="0"/>
              <a:t>7/17/21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245F19-6226-9F4F-B001-9F3AF6D6BB3F}" type="slidenum">
              <a:rPr lang="en-US" smtClean="0"/>
              <a:t>‹#›</a:t>
            </a:fld>
            <a:endParaRPr lang="en-US"/>
          </a:p>
        </p:txBody>
      </p:sp>
    </p:spTree>
    <p:extLst>
      <p:ext uri="{BB962C8B-B14F-4D97-AF65-F5344CB8AC3E}">
        <p14:creationId xmlns:p14="http://schemas.microsoft.com/office/powerpoint/2010/main" val="2549603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10</a:t>
            </a:fld>
            <a:endParaRPr lang="en-US"/>
          </a:p>
        </p:txBody>
      </p:sp>
    </p:spTree>
    <p:extLst>
      <p:ext uri="{BB962C8B-B14F-4D97-AF65-F5344CB8AC3E}">
        <p14:creationId xmlns:p14="http://schemas.microsoft.com/office/powerpoint/2010/main" val="44448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33</a:t>
            </a:fld>
            <a:endParaRPr lang="en-US"/>
          </a:p>
        </p:txBody>
      </p:sp>
    </p:spTree>
    <p:extLst>
      <p:ext uri="{BB962C8B-B14F-4D97-AF65-F5344CB8AC3E}">
        <p14:creationId xmlns:p14="http://schemas.microsoft.com/office/powerpoint/2010/main" val="1881420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35</a:t>
            </a:fld>
            <a:endParaRPr lang="en-US"/>
          </a:p>
        </p:txBody>
      </p:sp>
    </p:spTree>
    <p:extLst>
      <p:ext uri="{BB962C8B-B14F-4D97-AF65-F5344CB8AC3E}">
        <p14:creationId xmlns:p14="http://schemas.microsoft.com/office/powerpoint/2010/main" val="2907226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38</a:t>
            </a:fld>
            <a:endParaRPr lang="en-US"/>
          </a:p>
        </p:txBody>
      </p:sp>
    </p:spTree>
    <p:extLst>
      <p:ext uri="{BB962C8B-B14F-4D97-AF65-F5344CB8AC3E}">
        <p14:creationId xmlns:p14="http://schemas.microsoft.com/office/powerpoint/2010/main" val="1375298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39</a:t>
            </a:fld>
            <a:endParaRPr lang="en-US"/>
          </a:p>
        </p:txBody>
      </p:sp>
    </p:spTree>
    <p:extLst>
      <p:ext uri="{BB962C8B-B14F-4D97-AF65-F5344CB8AC3E}">
        <p14:creationId xmlns:p14="http://schemas.microsoft.com/office/powerpoint/2010/main" val="3954891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mn-lt"/>
                <a:ea typeface="+mn-ea"/>
                <a:cs typeface="+mn-cs"/>
              </a:rPr>
              <a:t>Epithumia</a:t>
            </a:r>
            <a:r>
              <a:rPr lang="en-US" sz="1200" b="1" kern="1200" dirty="0">
                <a:solidFill>
                  <a:schemeClr val="tx1"/>
                </a:solidFill>
                <a:effectLst/>
                <a:latin typeface="+mn-lt"/>
                <a:ea typeface="+mn-ea"/>
                <a:cs typeface="+mn-cs"/>
              </a:rPr>
              <a:t> – passion, desire, lust, covet</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40</a:t>
            </a:fld>
            <a:endParaRPr lang="en-US"/>
          </a:p>
        </p:txBody>
      </p:sp>
    </p:spTree>
    <p:extLst>
      <p:ext uri="{BB962C8B-B14F-4D97-AF65-F5344CB8AC3E}">
        <p14:creationId xmlns:p14="http://schemas.microsoft.com/office/powerpoint/2010/main" val="1259109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mn-lt"/>
                <a:ea typeface="+mn-ea"/>
                <a:cs typeface="+mn-cs"/>
              </a:rPr>
              <a:t>Epithumia</a:t>
            </a:r>
            <a:r>
              <a:rPr lang="en-US" sz="1200" b="1" kern="1200" dirty="0">
                <a:solidFill>
                  <a:schemeClr val="tx1"/>
                </a:solidFill>
                <a:effectLst/>
                <a:latin typeface="+mn-lt"/>
                <a:ea typeface="+mn-ea"/>
                <a:cs typeface="+mn-cs"/>
              </a:rPr>
              <a:t> – passion, desire, lust, covet</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42</a:t>
            </a:fld>
            <a:endParaRPr lang="en-US"/>
          </a:p>
        </p:txBody>
      </p:sp>
    </p:spTree>
    <p:extLst>
      <p:ext uri="{BB962C8B-B14F-4D97-AF65-F5344CB8AC3E}">
        <p14:creationId xmlns:p14="http://schemas.microsoft.com/office/powerpoint/2010/main" val="1282458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err="1">
                <a:solidFill>
                  <a:schemeClr val="tx1"/>
                </a:solidFill>
                <a:effectLst/>
                <a:latin typeface="+mn-lt"/>
                <a:ea typeface="+mn-ea"/>
                <a:cs typeface="+mn-cs"/>
              </a:rPr>
              <a:t>Epithumia</a:t>
            </a:r>
            <a:r>
              <a:rPr lang="en-US" sz="1200" b="1" kern="1200" dirty="0">
                <a:solidFill>
                  <a:schemeClr val="tx1"/>
                </a:solidFill>
                <a:effectLst/>
                <a:latin typeface="+mn-lt"/>
                <a:ea typeface="+mn-ea"/>
                <a:cs typeface="+mn-cs"/>
              </a:rPr>
              <a:t> – passion, desire, lust, covet</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46</a:t>
            </a:fld>
            <a:endParaRPr lang="en-US"/>
          </a:p>
        </p:txBody>
      </p:sp>
    </p:spTree>
    <p:extLst>
      <p:ext uri="{BB962C8B-B14F-4D97-AF65-F5344CB8AC3E}">
        <p14:creationId xmlns:p14="http://schemas.microsoft.com/office/powerpoint/2010/main" val="3643087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town and the craziness if history</a:t>
            </a:r>
          </a:p>
          <a:p>
            <a:r>
              <a:rPr lang="en-US" dirty="0"/>
              <a:t>Fortuitous for Paul to go</a:t>
            </a:r>
          </a:p>
          <a:p>
            <a:r>
              <a:rPr lang="en-US" dirty="0"/>
              <a:t>For roman province</a:t>
            </a:r>
          </a:p>
        </p:txBody>
      </p:sp>
      <p:sp>
        <p:nvSpPr>
          <p:cNvPr id="4" name="Slide Number Placeholder 3"/>
          <p:cNvSpPr>
            <a:spLocks noGrp="1"/>
          </p:cNvSpPr>
          <p:nvPr>
            <p:ph type="sldNum" sz="quarter" idx="5"/>
          </p:nvPr>
        </p:nvSpPr>
        <p:spPr/>
        <p:txBody>
          <a:bodyPr/>
          <a:lstStyle/>
          <a:p>
            <a:fld id="{00245F19-6226-9F4F-B001-9F3AF6D6BB3F}" type="slidenum">
              <a:rPr lang="en-US" smtClean="0"/>
              <a:t>53</a:t>
            </a:fld>
            <a:endParaRPr lang="en-US"/>
          </a:p>
        </p:txBody>
      </p:sp>
    </p:spTree>
    <p:extLst>
      <p:ext uri="{BB962C8B-B14F-4D97-AF65-F5344CB8AC3E}">
        <p14:creationId xmlns:p14="http://schemas.microsoft.com/office/powerpoint/2010/main" val="3705954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ἀποκαραδοκία</a:t>
            </a:r>
            <a:r>
              <a:rPr lang="en-US" sz="1200" b="1" kern="1200" dirty="0">
                <a:solidFill>
                  <a:schemeClr val="tx1"/>
                </a:solidFill>
                <a:effectLst/>
                <a:latin typeface="+mn-lt"/>
                <a:ea typeface="+mn-ea"/>
                <a:cs typeface="+mn-cs"/>
              </a:rPr>
              <a:t> – an eagerness to the expectation (Rom. 8:19)</a:t>
            </a: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11</a:t>
            </a:fld>
            <a:endParaRPr lang="en-US"/>
          </a:p>
        </p:txBody>
      </p:sp>
    </p:spTree>
    <p:extLst>
      <p:ext uri="{BB962C8B-B14F-4D97-AF65-F5344CB8AC3E}">
        <p14:creationId xmlns:p14="http://schemas.microsoft.com/office/powerpoint/2010/main" val="29999992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12</a:t>
            </a:fld>
            <a:endParaRPr lang="en-US"/>
          </a:p>
        </p:txBody>
      </p:sp>
    </p:spTree>
    <p:extLst>
      <p:ext uri="{BB962C8B-B14F-4D97-AF65-F5344CB8AC3E}">
        <p14:creationId xmlns:p14="http://schemas.microsoft.com/office/powerpoint/2010/main" val="23002230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13</a:t>
            </a:fld>
            <a:endParaRPr lang="en-US"/>
          </a:p>
        </p:txBody>
      </p:sp>
    </p:spTree>
    <p:extLst>
      <p:ext uri="{BB962C8B-B14F-4D97-AF65-F5344CB8AC3E}">
        <p14:creationId xmlns:p14="http://schemas.microsoft.com/office/powerpoint/2010/main" val="27227650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24</a:t>
            </a:fld>
            <a:endParaRPr lang="en-US"/>
          </a:p>
        </p:txBody>
      </p:sp>
    </p:spTree>
    <p:extLst>
      <p:ext uri="{BB962C8B-B14F-4D97-AF65-F5344CB8AC3E}">
        <p14:creationId xmlns:p14="http://schemas.microsoft.com/office/powerpoint/2010/main" val="2894610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25</a:t>
            </a:fld>
            <a:endParaRPr lang="en-US"/>
          </a:p>
        </p:txBody>
      </p:sp>
    </p:spTree>
    <p:extLst>
      <p:ext uri="{BB962C8B-B14F-4D97-AF65-F5344CB8AC3E}">
        <p14:creationId xmlns:p14="http://schemas.microsoft.com/office/powerpoint/2010/main" val="3481954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28</a:t>
            </a:fld>
            <a:endParaRPr lang="en-US"/>
          </a:p>
        </p:txBody>
      </p:sp>
    </p:spTree>
    <p:extLst>
      <p:ext uri="{BB962C8B-B14F-4D97-AF65-F5344CB8AC3E}">
        <p14:creationId xmlns:p14="http://schemas.microsoft.com/office/powerpoint/2010/main" val="1337279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30</a:t>
            </a:fld>
            <a:endParaRPr lang="en-US"/>
          </a:p>
        </p:txBody>
      </p:sp>
    </p:spTree>
    <p:extLst>
      <p:ext uri="{BB962C8B-B14F-4D97-AF65-F5344CB8AC3E}">
        <p14:creationId xmlns:p14="http://schemas.microsoft.com/office/powerpoint/2010/main" val="512624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l-GR" sz="1200" b="1" kern="1200" dirty="0" err="1">
                <a:solidFill>
                  <a:schemeClr val="tx1"/>
                </a:solidFill>
                <a:effectLst/>
                <a:latin typeface="+mn-lt"/>
                <a:ea typeface="+mn-ea"/>
                <a:cs typeface="+mn-cs"/>
              </a:rPr>
              <a:t>προσευχή</a:t>
            </a:r>
            <a:r>
              <a:rPr lang="en-US" sz="1200" b="1" kern="1200" dirty="0">
                <a:solidFill>
                  <a:schemeClr val="tx1"/>
                </a:solidFill>
                <a:effectLst/>
                <a:latin typeface="+mn-lt"/>
                <a:ea typeface="+mn-ea"/>
                <a:cs typeface="+mn-cs"/>
              </a:rPr>
              <a:t> 36 times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l-GR"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0245F19-6226-9F4F-B001-9F3AF6D6BB3F}" type="slidenum">
              <a:rPr lang="en-US" smtClean="0"/>
              <a:t>32</a:t>
            </a:fld>
            <a:endParaRPr lang="en-US"/>
          </a:p>
        </p:txBody>
      </p:sp>
    </p:spTree>
    <p:extLst>
      <p:ext uri="{BB962C8B-B14F-4D97-AF65-F5344CB8AC3E}">
        <p14:creationId xmlns:p14="http://schemas.microsoft.com/office/powerpoint/2010/main" val="1707579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6A1D3-E7D5-554C-818C-A0B035C829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3A7EC56-94EA-0E47-84DA-523D1EDE8D1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562B4F0-D62D-1045-A906-799408CBF807}"/>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FE76432C-1613-B14C-A677-E5899BC1425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53BC1B-E134-DF44-AC1B-8C07D0D5A2B6}"/>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1476128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BD79A-EAA9-C349-B50A-8F73C002114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FF19E45-A32F-FF45-BF17-51283CADB7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9E758D-A944-3F41-8148-84B6DCDD6D65}"/>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82DB001E-39A4-8D4D-B120-A80553A3D8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68355F-BBC7-1B47-9FD3-1DF1295F4934}"/>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314492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65D4B7-13AA-3B40-AFC0-45598A2C2D1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85B9119-0316-A241-97ED-84351BACD0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D15D98-BF5C-034B-A477-50F909C725A1}"/>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7126DA24-5408-324A-B003-C420E3647F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E62D6E-963B-C841-8E2C-E33794533878}"/>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4129444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55839-1199-BE4F-8D47-67965677E99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1E9F8D-1E43-4545-B21D-02A6A6074A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9B7EFB-730A-B04B-87A8-178ACE1E85CE}"/>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E21DAFF5-5DC5-F743-9255-296D9BE293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F4AB155-69EB-3B4F-9D32-B5D7428D7C4D}"/>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3799181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A37AB-C5C6-8C45-8935-0E50EB3A46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181413-7F75-8B4F-8E72-9FE5A4F935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0E115CE-D675-7E46-A59B-0E425D726E04}"/>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3648629A-8E01-2C44-B37F-C8279862BD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D1592F-A811-7847-84E9-6B3BF159ACAB}"/>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281206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B6206-D8D3-3940-85CC-807FC5250E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447B36-89C3-8F43-B931-E74F47B922D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9E166D-D19E-EB48-8B2D-453C023C4B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9E10E36-A9A3-C44D-9C01-C4AAF50B14A8}"/>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6" name="Footer Placeholder 5">
            <a:extLst>
              <a:ext uri="{FF2B5EF4-FFF2-40B4-BE49-F238E27FC236}">
                <a16:creationId xmlns:a16="http://schemas.microsoft.com/office/drawing/2014/main" id="{315922E1-4E83-7445-B954-E9B8D46556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3E7930-3733-E847-99FD-600B074E12C3}"/>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3798376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D4F62-990D-F24B-9CF1-E19C5AA5088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3B7CCE3-7B31-5C4A-B5F1-1056257A9B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A5429E4-20C5-E944-AF69-378DE46910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A33135-3DB5-F74E-8820-D1F502457F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F6906F-08BC-D347-B927-7C85FCCAADA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539BEE5-DC40-0647-ADDA-B3F3AE1DA8C2}"/>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8" name="Footer Placeholder 7">
            <a:extLst>
              <a:ext uri="{FF2B5EF4-FFF2-40B4-BE49-F238E27FC236}">
                <a16:creationId xmlns:a16="http://schemas.microsoft.com/office/drawing/2014/main" id="{2A8BD52F-2D8D-D144-A7CD-EC46CF48F71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54D62F0-6ABA-1648-B752-ED5242F5E196}"/>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13646052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42B29-81AE-A645-BEDA-565ACF42F8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17A78C3-157E-BC40-86CC-3E66C4DF4C21}"/>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4" name="Footer Placeholder 3">
            <a:extLst>
              <a:ext uri="{FF2B5EF4-FFF2-40B4-BE49-F238E27FC236}">
                <a16:creationId xmlns:a16="http://schemas.microsoft.com/office/drawing/2014/main" id="{C1C3639F-2FFD-7D40-BD88-A13C48D2971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3F04DD-5857-BE40-A117-D367BE775E90}"/>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3859798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1A0B2F1-C096-0548-AA8A-A768E69A33AB}"/>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3" name="Footer Placeholder 2">
            <a:extLst>
              <a:ext uri="{FF2B5EF4-FFF2-40B4-BE49-F238E27FC236}">
                <a16:creationId xmlns:a16="http://schemas.microsoft.com/office/drawing/2014/main" id="{62E3C9AC-FBA2-AF4D-A126-32E5886EE25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823638-B8D2-4249-8C1D-4509F85B4811}"/>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886443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7A6CD-0E35-3E4E-9C4C-516D441A3E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2C779F-66F3-7D4F-8D80-8D7B9A1C389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2A31D7-0D0D-5B47-AD29-F7CADAD33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E9C5E0-5274-F849-85C3-71F33FA03DD7}"/>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6" name="Footer Placeholder 5">
            <a:extLst>
              <a:ext uri="{FF2B5EF4-FFF2-40B4-BE49-F238E27FC236}">
                <a16:creationId xmlns:a16="http://schemas.microsoft.com/office/drawing/2014/main" id="{E58F74E1-7567-DD41-A61D-2572A4CF2B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26AD7D-8C21-5244-8DA7-227910E6584D}"/>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335568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18D0D-75BF-3A4D-85A9-4BC96CD2B9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819A8E-060A-8745-9A10-07FDEAD084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8F3AB41-D969-7F4D-B3E2-C6A2278480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4BE1411-116C-984D-B98E-53A7122365B0}"/>
              </a:ext>
            </a:extLst>
          </p:cNvPr>
          <p:cNvSpPr>
            <a:spLocks noGrp="1"/>
          </p:cNvSpPr>
          <p:nvPr>
            <p:ph type="dt" sz="half" idx="10"/>
          </p:nvPr>
        </p:nvSpPr>
        <p:spPr/>
        <p:txBody>
          <a:bodyPr/>
          <a:lstStyle/>
          <a:p>
            <a:fld id="{24A52B14-B0E8-7140-A0F3-B2DC84F95E03}" type="datetimeFigureOut">
              <a:rPr lang="en-US" smtClean="0"/>
              <a:t>7/17/21</a:t>
            </a:fld>
            <a:endParaRPr lang="en-US"/>
          </a:p>
        </p:txBody>
      </p:sp>
      <p:sp>
        <p:nvSpPr>
          <p:cNvPr id="6" name="Footer Placeholder 5">
            <a:extLst>
              <a:ext uri="{FF2B5EF4-FFF2-40B4-BE49-F238E27FC236}">
                <a16:creationId xmlns:a16="http://schemas.microsoft.com/office/drawing/2014/main" id="{843DCAD6-98E0-D64B-B1BF-69B7411B34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57D935-6AF8-9F46-9168-83212531A710}"/>
              </a:ext>
            </a:extLst>
          </p:cNvPr>
          <p:cNvSpPr>
            <a:spLocks noGrp="1"/>
          </p:cNvSpPr>
          <p:nvPr>
            <p:ph type="sldNum" sz="quarter" idx="12"/>
          </p:nvPr>
        </p:nvSpPr>
        <p:spPr/>
        <p:txBody>
          <a:bodyPr/>
          <a:lstStyle/>
          <a:p>
            <a:fld id="{DA40D755-17E8-4C47-9445-22B5B8BCB9BE}" type="slidenum">
              <a:rPr lang="en-US" smtClean="0"/>
              <a:t>‹#›</a:t>
            </a:fld>
            <a:endParaRPr lang="en-US"/>
          </a:p>
        </p:txBody>
      </p:sp>
    </p:spTree>
    <p:extLst>
      <p:ext uri="{BB962C8B-B14F-4D97-AF65-F5344CB8AC3E}">
        <p14:creationId xmlns:p14="http://schemas.microsoft.com/office/powerpoint/2010/main" val="2160460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D166E9-881A-D34F-84A7-6FC9F6C244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7B9345E-5893-8742-A727-14A8A3C3CDE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620F9E-7FAF-9047-966D-59C47B09C2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A52B14-B0E8-7140-A0F3-B2DC84F95E03}" type="datetimeFigureOut">
              <a:rPr lang="en-US" smtClean="0"/>
              <a:t>7/17/21</a:t>
            </a:fld>
            <a:endParaRPr lang="en-US"/>
          </a:p>
        </p:txBody>
      </p:sp>
      <p:sp>
        <p:nvSpPr>
          <p:cNvPr id="5" name="Footer Placeholder 4">
            <a:extLst>
              <a:ext uri="{FF2B5EF4-FFF2-40B4-BE49-F238E27FC236}">
                <a16:creationId xmlns:a16="http://schemas.microsoft.com/office/drawing/2014/main" id="{A920E9E8-A1A4-D649-BCD6-330677B158B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F3D48EB-49BC-6F4F-AE52-3BD7A701DF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40D755-17E8-4C47-9445-22B5B8BCB9BE}" type="slidenum">
              <a:rPr lang="en-US" smtClean="0"/>
              <a:t>‹#›</a:t>
            </a:fld>
            <a:endParaRPr lang="en-US"/>
          </a:p>
        </p:txBody>
      </p:sp>
    </p:spTree>
    <p:extLst>
      <p:ext uri="{BB962C8B-B14F-4D97-AF65-F5344CB8AC3E}">
        <p14:creationId xmlns:p14="http://schemas.microsoft.com/office/powerpoint/2010/main" val="21056850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2.wdp"/></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video" Target="https://www.youtube.com/embed/uVmU3iANbgk?feature=oembed"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2.wd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microsoft.com/office/2007/relationships/hdphoto" Target="../media/hdphoto2.wdp"/></Relationships>
</file>

<file path=ppt/slides/_rels/slide4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2.wdp"/></Relationships>
</file>

<file path=ppt/slides/_rels/slide4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8.png"/><Relationship Id="rId1" Type="http://schemas.openxmlformats.org/officeDocument/2006/relationships/slideLayout" Target="../slideLayouts/slideLayout7.xml"/><Relationship Id="rId5" Type="http://schemas.microsoft.com/office/2007/relationships/hdphoto" Target="../media/hdphoto8.wdp"/><Relationship Id="rId4" Type="http://schemas.openxmlformats.org/officeDocument/2006/relationships/image" Target="../media/image29.png"/></Relationships>
</file>

<file path=ppt/slides/_rels/slide48.xml.rels><?xml version="1.0" encoding="UTF-8" standalone="yes"?>
<Relationships xmlns="http://schemas.openxmlformats.org/package/2006/relationships"><Relationship Id="rId8" Type="http://schemas.microsoft.com/office/2007/relationships/hdphoto" Target="../media/hdphoto12.wdp"/><Relationship Id="rId3" Type="http://schemas.microsoft.com/office/2007/relationships/hdphoto" Target="../media/hdphoto9.wdp"/><Relationship Id="rId7" Type="http://schemas.microsoft.com/office/2007/relationships/hdphoto" Target="../media/hdphoto11.wdp"/><Relationship Id="rId2" Type="http://schemas.openxmlformats.org/officeDocument/2006/relationships/image" Target="../media/image28.png"/><Relationship Id="rId1" Type="http://schemas.openxmlformats.org/officeDocument/2006/relationships/slideLayout" Target="../slideLayouts/slideLayout7.xml"/><Relationship Id="rId6" Type="http://schemas.microsoft.com/office/2007/relationships/hdphoto" Target="../media/hdphoto10.wdp"/><Relationship Id="rId5" Type="http://schemas.microsoft.com/office/2007/relationships/hdphoto" Target="../media/hdphoto8.wdp"/><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microsoft.com/office/2007/relationships/hdphoto" Target="../media/hdphoto15.wdp"/><Relationship Id="rId5" Type="http://schemas.openxmlformats.org/officeDocument/2006/relationships/image" Target="../media/image32.png"/><Relationship Id="rId4" Type="http://schemas.microsoft.com/office/2007/relationships/hdphoto" Target="../media/hdphoto14.wdp"/></Relationships>
</file>

<file path=ppt/slides/_rels/slide54.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grass, sky, rock&#10;&#10;Description automatically generated">
            <a:extLst>
              <a:ext uri="{FF2B5EF4-FFF2-40B4-BE49-F238E27FC236}">
                <a16:creationId xmlns:a16="http://schemas.microsoft.com/office/drawing/2014/main" id="{057E8EF5-0BD2-E84D-A445-A0C0BA95F3FC}"/>
              </a:ext>
            </a:extLst>
          </p:cNvPr>
          <p:cNvPicPr>
            <a:picLocks noChangeAspect="1"/>
          </p:cNvPicPr>
          <p:nvPr/>
        </p:nvPicPr>
        <p:blipFill rotWithShape="1">
          <a:blip r:embed="rId2"/>
          <a:srcRect t="15119" b="627"/>
          <a:stretch/>
        </p:blipFill>
        <p:spPr>
          <a:xfrm>
            <a:off x="20" y="1282"/>
            <a:ext cx="12191980" cy="6856718"/>
          </a:xfrm>
          <a:prstGeom prst="rect">
            <a:avLst/>
          </a:prstGeom>
        </p:spPr>
      </p:pic>
      <p:sp>
        <p:nvSpPr>
          <p:cNvPr id="2" name="Rounded Rectangle 1">
            <a:extLst>
              <a:ext uri="{FF2B5EF4-FFF2-40B4-BE49-F238E27FC236}">
                <a16:creationId xmlns:a16="http://schemas.microsoft.com/office/drawing/2014/main" id="{F989B1C1-00CF-A049-8D8D-5DD83BE07527}"/>
              </a:ext>
            </a:extLst>
          </p:cNvPr>
          <p:cNvSpPr/>
          <p:nvPr/>
        </p:nvSpPr>
        <p:spPr>
          <a:xfrm>
            <a:off x="4706112" y="341376"/>
            <a:ext cx="2779776" cy="78028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Philippians</a:t>
            </a:r>
          </a:p>
        </p:txBody>
      </p:sp>
      <p:sp>
        <p:nvSpPr>
          <p:cNvPr id="3" name="Rounded Rectangle 2">
            <a:extLst>
              <a:ext uri="{FF2B5EF4-FFF2-40B4-BE49-F238E27FC236}">
                <a16:creationId xmlns:a16="http://schemas.microsoft.com/office/drawing/2014/main" id="{399CFA47-1CAD-014D-9543-2902C460587C}"/>
              </a:ext>
            </a:extLst>
          </p:cNvPr>
          <p:cNvSpPr/>
          <p:nvPr/>
        </p:nvSpPr>
        <p:spPr>
          <a:xfrm>
            <a:off x="3462527" y="2988564"/>
            <a:ext cx="5280127" cy="88087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bg1"/>
                </a:solidFill>
              </a:rPr>
              <a:t>Paul Gets Personal!</a:t>
            </a:r>
          </a:p>
        </p:txBody>
      </p:sp>
    </p:spTree>
    <p:extLst>
      <p:ext uri="{BB962C8B-B14F-4D97-AF65-F5344CB8AC3E}">
        <p14:creationId xmlns:p14="http://schemas.microsoft.com/office/powerpoint/2010/main" val="4186370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3970318"/>
            </a:xfrm>
            <a:prstGeom prst="rect">
              <a:avLst/>
            </a:prstGeom>
            <a:solidFill>
              <a:schemeClr val="bg1"/>
            </a:solidFill>
          </p:spPr>
          <p:txBody>
            <a:bodyPr wrap="square" rtlCol="0">
              <a:spAutoFit/>
            </a:bodyPr>
            <a:lstStyle/>
            <a:p>
              <a:r>
                <a:rPr lang="en-US" sz="3600" dirty="0">
                  <a:solidFill>
                    <a:srgbClr val="002060"/>
                  </a:solidFill>
                </a:rPr>
                <a:t>Phil. 1:18b-19 </a:t>
              </a:r>
              <a:r>
                <a:rPr lang="en-US" sz="3600" dirty="0">
                  <a:solidFill>
                    <a:schemeClr val="accent5">
                      <a:lumMod val="50000"/>
                    </a:schemeClr>
                  </a:solidFill>
                </a:rPr>
                <a:t>Yes, and I will rejoice, for I know that through your prayers and the help of the Spirit of Jesus Christ this will turn out for my deliverance</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3970318"/>
            </a:xfrm>
            <a:prstGeom prst="rect">
              <a:avLst/>
            </a:prstGeom>
            <a:solidFill>
              <a:schemeClr val="bg1"/>
            </a:solidFill>
          </p:spPr>
          <p:txBody>
            <a:bodyPr wrap="square" rtlCol="0">
              <a:spAutoFit/>
            </a:bodyPr>
            <a:lstStyle/>
            <a:p>
              <a:r>
                <a:rPr lang="en-US" sz="3600" spc="-150" dirty="0">
                  <a:solidFill>
                    <a:srgbClr val="002060"/>
                  </a:solidFill>
                </a:rPr>
                <a:t>Phil. 1:8b-19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Ἀλλὰ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χαρήσομαι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οἶδα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ὅτι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μοι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ἀποβήσεται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σωτηρίαν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διὰ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δεήσεως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ἐπιχορηγίας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πνεύματος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Χριστοῦ</a:t>
              </a:r>
              <a:endParaRPr lang="el-GR" sz="3600" spc="-150" dirty="0">
                <a:solidFill>
                  <a:schemeClr val="accent5">
                    <a:lumMod val="50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6067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236490" y="478971"/>
            <a:ext cx="5704114"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078313"/>
            </a:xfrm>
            <a:prstGeom prst="rect">
              <a:avLst/>
            </a:prstGeom>
            <a:solidFill>
              <a:schemeClr val="bg1"/>
            </a:solidFill>
          </p:spPr>
          <p:txBody>
            <a:bodyPr wrap="square" rtlCol="0">
              <a:spAutoFit/>
            </a:bodyPr>
            <a:lstStyle/>
            <a:p>
              <a:r>
                <a:rPr lang="en-US" sz="3600" dirty="0">
                  <a:solidFill>
                    <a:srgbClr val="002060"/>
                  </a:solidFill>
                </a:rPr>
                <a:t>Phil. 1:20 </a:t>
              </a:r>
              <a:r>
                <a:rPr lang="en-US" sz="3600" dirty="0">
                  <a:solidFill>
                    <a:schemeClr val="accent5">
                      <a:lumMod val="50000"/>
                    </a:schemeClr>
                  </a:solidFill>
                </a:rPr>
                <a:t>…this will turn out for my deliverance, as it is my eager expectation and hope that I will not be at all ashamed, but that with full courage now as always Christ will be honored in my body, whether by life or by death.</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69406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4524315"/>
            </a:xfrm>
            <a:prstGeom prst="rect">
              <a:avLst/>
            </a:prstGeom>
            <a:solidFill>
              <a:schemeClr val="bg1"/>
            </a:solidFill>
          </p:spPr>
          <p:txBody>
            <a:bodyPr wrap="square" rtlCol="0">
              <a:spAutoFit/>
            </a:bodyPr>
            <a:lstStyle/>
            <a:p>
              <a:r>
                <a:rPr lang="en-US" sz="3600" spc="-150" dirty="0">
                  <a:solidFill>
                    <a:srgbClr val="002060"/>
                  </a:solidFill>
                </a:rPr>
                <a:t>Phil. 1:20 </a:t>
              </a:r>
              <a:r>
                <a:rPr lang="en-US" sz="3600" spc="-150" dirty="0">
                  <a:solidFill>
                    <a:schemeClr val="accent5">
                      <a:lumMod val="50000"/>
                    </a:schemeClr>
                  </a:solidFill>
                  <a:latin typeface="Times New Roman" panose="02020603050405020304" pitchFamily="18" charset="0"/>
                  <a:cs typeface="Times New Roman" panose="02020603050405020304" pitchFamily="18" charset="0"/>
                </a:rPr>
                <a:t>…</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μοι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ἀποβήσεται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σωτηρίαν</a:t>
              </a:r>
              <a:r>
                <a:rPr lang="en-US" sz="3600" spc="-150" dirty="0">
                  <a:solidFill>
                    <a:schemeClr val="accent5">
                      <a:lumMod val="50000"/>
                    </a:schemeClr>
                  </a:solidFill>
                  <a:latin typeface="Times New Roman" panose="02020603050405020304" pitchFamily="18" charset="0"/>
                  <a:cs typeface="Times New Roman" panose="02020603050405020304" pitchFamily="18" charset="0"/>
                </a:rPr>
                <a:t>…</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κατὰ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ἀποκαραδοκίαν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ἐλπίδα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μου,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ὅτι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οὐδενὶ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αἰσχυνθήσομαι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ἀλλ</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πάσῃ</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παρρησίᾳ</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ὡς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πάντοτε</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νῦν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μεγαλυνθήσεται</a:t>
              </a:r>
              <a:endParaRPr lang="el-GR" sz="3600" spc="-150" dirty="0">
                <a:solidFill>
                  <a:schemeClr val="accent5">
                    <a:lumMod val="50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50534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1754326"/>
            </a:xfrm>
            <a:prstGeom prst="rect">
              <a:avLst/>
            </a:prstGeom>
            <a:solidFill>
              <a:schemeClr val="bg1"/>
            </a:solidFill>
          </p:spPr>
          <p:txBody>
            <a:bodyPr wrap="square" rtlCol="0">
              <a:spAutoFit/>
            </a:bodyPr>
            <a:lstStyle/>
            <a:p>
              <a:r>
                <a:rPr lang="en-US" sz="3600" dirty="0">
                  <a:solidFill>
                    <a:srgbClr val="002060"/>
                  </a:solidFill>
                </a:rPr>
                <a:t>Phil. 1:21 </a:t>
              </a:r>
              <a:r>
                <a:rPr lang="en-US" sz="3600" dirty="0">
                  <a:solidFill>
                    <a:schemeClr val="accent5">
                      <a:lumMod val="50000"/>
                    </a:schemeClr>
                  </a:solidFill>
                </a:rPr>
                <a:t>For to me to live is Christ, and to die is gain. </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1754326"/>
            </a:xfrm>
            <a:prstGeom prst="rect">
              <a:avLst/>
            </a:prstGeom>
            <a:solidFill>
              <a:schemeClr val="bg1"/>
            </a:solidFill>
          </p:spPr>
          <p:txBody>
            <a:bodyPr wrap="square" rtlCol="0">
              <a:spAutoFit/>
            </a:bodyPr>
            <a:lstStyle/>
            <a:p>
              <a:r>
                <a:rPr lang="en-US" sz="3600" spc="-150" dirty="0">
                  <a:solidFill>
                    <a:srgbClr val="002060"/>
                  </a:solidFill>
                </a:rPr>
                <a:t>Phil. 1:21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ἀποθανεῖν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κέρδος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1395254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1754326"/>
            </a:xfrm>
            <a:prstGeom prst="rect">
              <a:avLst/>
            </a:prstGeom>
            <a:solidFill>
              <a:schemeClr val="bg1"/>
            </a:solidFill>
          </p:spPr>
          <p:txBody>
            <a:bodyPr wrap="square" rtlCol="0">
              <a:spAutoFit/>
            </a:bodyPr>
            <a:lstStyle/>
            <a:p>
              <a:r>
                <a:rPr lang="en-US" sz="3600" dirty="0">
                  <a:solidFill>
                    <a:srgbClr val="002060"/>
                  </a:solidFill>
                </a:rPr>
                <a:t>Phil. 1:21 </a:t>
              </a:r>
              <a:r>
                <a:rPr lang="en-US" sz="3600" dirty="0">
                  <a:solidFill>
                    <a:schemeClr val="accent5">
                      <a:lumMod val="50000"/>
                    </a:schemeClr>
                  </a:solidFill>
                </a:rPr>
                <a:t>For to me </a:t>
              </a:r>
              <a:r>
                <a:rPr lang="en-US" sz="3600" dirty="0">
                  <a:solidFill>
                    <a:schemeClr val="accent5">
                      <a:lumMod val="50000"/>
                    </a:schemeClr>
                  </a:solidFill>
                  <a:highlight>
                    <a:srgbClr val="FFFF00"/>
                  </a:highlight>
                </a:rPr>
                <a:t>to live is Christ</a:t>
              </a:r>
              <a:r>
                <a:rPr lang="en-US" sz="3600" dirty="0">
                  <a:solidFill>
                    <a:schemeClr val="accent5">
                      <a:lumMod val="50000"/>
                    </a:schemeClr>
                  </a:solidFill>
                </a:rPr>
                <a:t>, and to die is gain. </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1754326"/>
            </a:xfrm>
            <a:prstGeom prst="rect">
              <a:avLst/>
            </a:prstGeom>
            <a:solidFill>
              <a:schemeClr val="bg1"/>
            </a:solidFill>
          </p:spPr>
          <p:txBody>
            <a:bodyPr wrap="square" rtlCol="0">
              <a:spAutoFit/>
            </a:bodyPr>
            <a:lstStyle/>
            <a:p>
              <a:r>
                <a:rPr lang="en-US" sz="3600" spc="-150" dirty="0">
                  <a:solidFill>
                    <a:srgbClr val="002060"/>
                  </a:solidFill>
                </a:rPr>
                <a:t>Phil. 1:21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Χριστὸς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ἀποθανεῖν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κέρδος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1474285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9FA46D-A275-7E4C-AD68-35D8374978BF}"/>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hape, arrow&#10;&#10;Description automatically generated">
            <a:extLst>
              <a:ext uri="{FF2B5EF4-FFF2-40B4-BE49-F238E27FC236}">
                <a16:creationId xmlns:a16="http://schemas.microsoft.com/office/drawing/2014/main" id="{5173178D-078C-2546-95C2-EC92F70C687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82650" y1="31800" x2="74450" y2="36667"/>
                        <a14:foregroundMark x1="87267" y1="44617" x2="75467" y2="46417"/>
                        <a14:foregroundMark x1="75733" y1="55383" x2="87517" y2="56667"/>
                        <a14:foregroundMark x1="72900" y1="63583" x2="84700" y2="69483"/>
                        <a14:foregroundMark x1="66233" y1="70767" x2="72900" y2="78717"/>
                        <a14:foregroundMark x1="62400" y1="86917" x2="61883" y2="79900"/>
                        <a14:foregroundMark x1="61883" y1="79900" x2="59567" y2="75900"/>
                        <a14:foregroundMark x1="48033" y1="88967" x2="50450" y2="82200"/>
                        <a14:foregroundMark x1="50450" y1="82200" x2="50083" y2="76917"/>
                        <a14:foregroundMark x1="36500" y1="86667" x2="40850" y2="76150"/>
                        <a14:foregroundMark x1="40850" y1="73333" x2="39833" y2="78717"/>
                        <a14:foregroundMark x1="62650" y1="15900" x2="58550" y2="25900"/>
                        <a14:foregroundMark x1="49567" y1="24617" x2="49833" y2="12300"/>
                        <a14:foregroundMark x1="40350" y1="26417" x2="38283" y2="16150"/>
                        <a14:foregroundMark x1="32133" y1="31283" x2="29417" y2="24717"/>
                        <a14:foregroundMark x1="29417" y1="24717" x2="26233" y2="23083"/>
                        <a14:foregroundMark x1="15983" y1="32300" x2="27783" y2="37700"/>
                        <a14:foregroundMark x1="12650" y1="44100" x2="23683" y2="46150"/>
                        <a14:foregroundMark x1="12650" y1="57950" x2="24183" y2="55133"/>
                        <a14:foregroundMark x1="16233" y1="71283" x2="27517" y2="63333"/>
                        <a14:foregroundMark x1="26233" y1="80767" x2="32400" y2="71533"/>
                        <a14:foregroundMark x1="34450" y1="87433" x2="40350" y2="76150"/>
                        <a14:backgroundMark x1="49567" y1="90767" x2="49567" y2="92567"/>
                      </a14:backgroundRemoval>
                    </a14:imgEffect>
                  </a14:imgLayer>
                </a14:imgProps>
              </a:ext>
            </a:extLst>
          </a:blip>
          <a:stretch>
            <a:fillRect/>
          </a:stretch>
        </p:blipFill>
        <p:spPr>
          <a:xfrm>
            <a:off x="861646" y="0"/>
            <a:ext cx="10515600" cy="6858000"/>
          </a:xfrm>
          <a:prstGeom prst="rect">
            <a:avLst/>
          </a:prstGeom>
        </p:spPr>
      </p:pic>
      <p:sp>
        <p:nvSpPr>
          <p:cNvPr id="5" name="TextBox 4">
            <a:extLst>
              <a:ext uri="{FF2B5EF4-FFF2-40B4-BE49-F238E27FC236}">
                <a16:creationId xmlns:a16="http://schemas.microsoft.com/office/drawing/2014/main" id="{13F56A1F-F539-7A4D-9683-86B114BC7B84}"/>
              </a:ext>
            </a:extLst>
          </p:cNvPr>
          <p:cNvSpPr txBox="1"/>
          <p:nvPr/>
        </p:nvSpPr>
        <p:spPr>
          <a:xfrm>
            <a:off x="4252546" y="2367171"/>
            <a:ext cx="3722077" cy="2123658"/>
          </a:xfrm>
          <a:prstGeom prst="rect">
            <a:avLst/>
          </a:prstGeom>
          <a:noFill/>
        </p:spPr>
        <p:txBody>
          <a:bodyPr wrap="square" rtlCol="0">
            <a:spAutoFit/>
          </a:bodyPr>
          <a:lstStyle/>
          <a:p>
            <a:pPr algn="ctr"/>
            <a:r>
              <a:rPr lang="en-US" sz="4400" dirty="0">
                <a:solidFill>
                  <a:srgbClr val="002060"/>
                </a:solidFill>
              </a:rPr>
              <a:t>The center of ALL Paul’s life was Christ</a:t>
            </a:r>
          </a:p>
        </p:txBody>
      </p:sp>
    </p:spTree>
    <p:extLst>
      <p:ext uri="{BB962C8B-B14F-4D97-AF65-F5344CB8AC3E}">
        <p14:creationId xmlns:p14="http://schemas.microsoft.com/office/powerpoint/2010/main" val="3632042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Text&#10;&#10;Description automatically generated">
            <a:extLst>
              <a:ext uri="{FF2B5EF4-FFF2-40B4-BE49-F238E27FC236}">
                <a16:creationId xmlns:a16="http://schemas.microsoft.com/office/drawing/2014/main" id="{02802B14-85D8-8643-AF4A-666B0F6BF920}"/>
              </a:ext>
            </a:extLst>
          </p:cNvPr>
          <p:cNvPicPr>
            <a:picLocks noChangeAspect="1"/>
          </p:cNvPicPr>
          <p:nvPr/>
        </p:nvPicPr>
        <p:blipFill rotWithShape="1">
          <a:blip r:embed="rId2"/>
          <a:srcRect t="10684" b="5062"/>
          <a:stretch/>
        </p:blipFill>
        <p:spPr>
          <a:xfrm>
            <a:off x="20" y="1282"/>
            <a:ext cx="12191980" cy="6856718"/>
          </a:xfrm>
          <a:prstGeom prst="rect">
            <a:avLst/>
          </a:prstGeom>
        </p:spPr>
      </p:pic>
    </p:spTree>
    <p:extLst>
      <p:ext uri="{BB962C8B-B14F-4D97-AF65-F5344CB8AC3E}">
        <p14:creationId xmlns:p14="http://schemas.microsoft.com/office/powerpoint/2010/main" val="18132026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child, little, child&#10;&#10;Description automatically generated">
            <a:extLst>
              <a:ext uri="{FF2B5EF4-FFF2-40B4-BE49-F238E27FC236}">
                <a16:creationId xmlns:a16="http://schemas.microsoft.com/office/drawing/2014/main" id="{458A22F5-19DF-E846-A8D9-012681DBE31E}"/>
              </a:ext>
            </a:extLst>
          </p:cNvPr>
          <p:cNvPicPr>
            <a:picLocks noChangeAspect="1"/>
          </p:cNvPicPr>
          <p:nvPr/>
        </p:nvPicPr>
        <p:blipFill rotWithShape="1">
          <a:blip r:embed="rId2"/>
          <a:srcRect t="2237" b="13509"/>
          <a:stretch/>
        </p:blipFill>
        <p:spPr>
          <a:xfrm>
            <a:off x="20" y="1282"/>
            <a:ext cx="12191980" cy="6856718"/>
          </a:xfrm>
          <a:prstGeom prst="rect">
            <a:avLst/>
          </a:prstGeom>
        </p:spPr>
      </p:pic>
    </p:spTree>
    <p:extLst>
      <p:ext uri="{BB962C8B-B14F-4D97-AF65-F5344CB8AC3E}">
        <p14:creationId xmlns:p14="http://schemas.microsoft.com/office/powerpoint/2010/main" val="16801888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le of money&#10;&#10;Description automatically generated with low confidence">
            <a:extLst>
              <a:ext uri="{FF2B5EF4-FFF2-40B4-BE49-F238E27FC236}">
                <a16:creationId xmlns:a16="http://schemas.microsoft.com/office/drawing/2014/main" id="{6385760C-AD05-5740-AE2C-119382EE33C5}"/>
              </a:ext>
            </a:extLst>
          </p:cNvPr>
          <p:cNvPicPr>
            <a:picLocks noChangeAspect="1"/>
          </p:cNvPicPr>
          <p:nvPr/>
        </p:nvPicPr>
        <p:blipFill rotWithShape="1">
          <a:blip r:embed="rId2"/>
          <a:srcRect t="15746"/>
          <a:stretch/>
        </p:blipFill>
        <p:spPr>
          <a:xfrm>
            <a:off x="20" y="1282"/>
            <a:ext cx="12191980" cy="6856718"/>
          </a:xfrm>
          <a:prstGeom prst="rect">
            <a:avLst/>
          </a:prstGeom>
        </p:spPr>
      </p:pic>
    </p:spTree>
    <p:extLst>
      <p:ext uri="{BB962C8B-B14F-4D97-AF65-F5344CB8AC3E}">
        <p14:creationId xmlns:p14="http://schemas.microsoft.com/office/powerpoint/2010/main" val="3091758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group of people standing together&#10;&#10;Description automatically generated with low confidence">
            <a:extLst>
              <a:ext uri="{FF2B5EF4-FFF2-40B4-BE49-F238E27FC236}">
                <a16:creationId xmlns:a16="http://schemas.microsoft.com/office/drawing/2014/main" id="{4CF01B59-8F3C-0C49-BEF0-CEEAEFF8A837}"/>
              </a:ext>
            </a:extLst>
          </p:cNvPr>
          <p:cNvPicPr>
            <a:picLocks noChangeAspect="1"/>
          </p:cNvPicPr>
          <p:nvPr/>
        </p:nvPicPr>
        <p:blipFill rotWithShape="1">
          <a:blip r:embed="rId2"/>
          <a:srcRect t="1167" b="14579"/>
          <a:stretch/>
        </p:blipFill>
        <p:spPr>
          <a:xfrm>
            <a:off x="20" y="1282"/>
            <a:ext cx="12191980" cy="6856718"/>
          </a:xfrm>
          <a:prstGeom prst="rect">
            <a:avLst/>
          </a:prstGeom>
        </p:spPr>
      </p:pic>
      <p:sp>
        <p:nvSpPr>
          <p:cNvPr id="5" name="Rounded Rectangle 4">
            <a:extLst>
              <a:ext uri="{FF2B5EF4-FFF2-40B4-BE49-F238E27FC236}">
                <a16:creationId xmlns:a16="http://schemas.microsoft.com/office/drawing/2014/main" id="{50ABA25C-40DF-0C43-88A2-D0B65BDCA80A}"/>
              </a:ext>
            </a:extLst>
          </p:cNvPr>
          <p:cNvSpPr/>
          <p:nvPr/>
        </p:nvSpPr>
        <p:spPr>
          <a:xfrm>
            <a:off x="4459925" y="341376"/>
            <a:ext cx="3294888" cy="78028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Having fun?</a:t>
            </a:r>
          </a:p>
        </p:txBody>
      </p:sp>
    </p:spTree>
    <p:extLst>
      <p:ext uri="{BB962C8B-B14F-4D97-AF65-F5344CB8AC3E}">
        <p14:creationId xmlns:p14="http://schemas.microsoft.com/office/powerpoint/2010/main" val="24346283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10;&#10;Description automatically generated">
            <a:extLst>
              <a:ext uri="{FF2B5EF4-FFF2-40B4-BE49-F238E27FC236}">
                <a16:creationId xmlns:a16="http://schemas.microsoft.com/office/drawing/2014/main" id="{7FF49908-F069-5D47-8861-3F7DB4F25500}"/>
              </a:ext>
            </a:extLst>
          </p:cNvPr>
          <p:cNvPicPr>
            <a:picLocks noChangeAspect="1"/>
          </p:cNvPicPr>
          <p:nvPr/>
        </p:nvPicPr>
        <p:blipFill rotWithShape="1">
          <a:blip r:embed="rId2"/>
          <a:srcRect b="15746"/>
          <a:stretch/>
        </p:blipFill>
        <p:spPr>
          <a:xfrm>
            <a:off x="20" y="1282"/>
            <a:ext cx="12191980" cy="6856718"/>
          </a:xfrm>
          <a:prstGeom prst="rect">
            <a:avLst/>
          </a:prstGeom>
        </p:spPr>
      </p:pic>
    </p:spTree>
    <p:extLst>
      <p:ext uri="{BB962C8B-B14F-4D97-AF65-F5344CB8AC3E}">
        <p14:creationId xmlns:p14="http://schemas.microsoft.com/office/powerpoint/2010/main" val="1626758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picture containing clock, dark&#10;&#10;Description automatically generated">
            <a:extLst>
              <a:ext uri="{FF2B5EF4-FFF2-40B4-BE49-F238E27FC236}">
                <a16:creationId xmlns:a16="http://schemas.microsoft.com/office/drawing/2014/main" id="{0E64B2C0-A43C-F44B-BE55-832EFDFE190C}"/>
              </a:ext>
            </a:extLst>
          </p:cNvPr>
          <p:cNvPicPr>
            <a:picLocks noChangeAspect="1"/>
          </p:cNvPicPr>
          <p:nvPr/>
        </p:nvPicPr>
        <p:blipFill rotWithShape="1">
          <a:blip r:embed="rId2"/>
          <a:srcRect t="11446" b="16817"/>
          <a:stretch/>
        </p:blipFill>
        <p:spPr>
          <a:xfrm>
            <a:off x="-1504" y="1019909"/>
            <a:ext cx="12191980" cy="5838091"/>
          </a:xfrm>
          <a:prstGeom prst="rect">
            <a:avLst/>
          </a:prstGeom>
        </p:spPr>
      </p:pic>
      <p:pic>
        <p:nvPicPr>
          <p:cNvPr id="6" name="Picture 5" descr="A picture containing clock, dark&#10;&#10;Description automatically generated">
            <a:extLst>
              <a:ext uri="{FF2B5EF4-FFF2-40B4-BE49-F238E27FC236}">
                <a16:creationId xmlns:a16="http://schemas.microsoft.com/office/drawing/2014/main" id="{1E576A24-D7FA-B641-9495-99C54FF4AA25}"/>
              </a:ext>
            </a:extLst>
          </p:cNvPr>
          <p:cNvPicPr>
            <a:picLocks noChangeAspect="1"/>
          </p:cNvPicPr>
          <p:nvPr/>
        </p:nvPicPr>
        <p:blipFill rotWithShape="1">
          <a:blip r:embed="rId2"/>
          <a:srcRect t="11446" b="81856"/>
          <a:stretch/>
        </p:blipFill>
        <p:spPr>
          <a:xfrm>
            <a:off x="17594" y="0"/>
            <a:ext cx="12191980" cy="1565031"/>
          </a:xfrm>
          <a:prstGeom prst="rect">
            <a:avLst/>
          </a:prstGeom>
        </p:spPr>
      </p:pic>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5" name="Rounded Rectangle 4">
            <a:extLst>
              <a:ext uri="{FF2B5EF4-FFF2-40B4-BE49-F238E27FC236}">
                <a16:creationId xmlns:a16="http://schemas.microsoft.com/office/drawing/2014/main" id="{55648D55-224B-C94B-B3AF-860638BCD096}"/>
              </a:ext>
            </a:extLst>
          </p:cNvPr>
          <p:cNvSpPr/>
          <p:nvPr/>
        </p:nvSpPr>
        <p:spPr>
          <a:xfrm>
            <a:off x="811823" y="288623"/>
            <a:ext cx="10603523" cy="731286"/>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Are you familiar with the term “narcissism”?</a:t>
            </a:r>
          </a:p>
        </p:txBody>
      </p:sp>
    </p:spTree>
    <p:extLst>
      <p:ext uri="{BB962C8B-B14F-4D97-AF65-F5344CB8AC3E}">
        <p14:creationId xmlns:p14="http://schemas.microsoft.com/office/powerpoint/2010/main" val="437895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E76177DE-B77B-CA4D-B2FF-06ACF042121C}"/>
              </a:ext>
            </a:extLst>
          </p:cNvPr>
          <p:cNvPicPr>
            <a:picLocks noChangeAspect="1"/>
          </p:cNvPicPr>
          <p:nvPr/>
        </p:nvPicPr>
        <p:blipFill rotWithShape="1">
          <a:blip r:embed="rId2"/>
          <a:srcRect t="9154" b="6592"/>
          <a:stretch/>
        </p:blipFill>
        <p:spPr>
          <a:xfrm>
            <a:off x="20" y="1282"/>
            <a:ext cx="12191980" cy="6856718"/>
          </a:xfrm>
          <a:prstGeom prst="rect">
            <a:avLst/>
          </a:prstGeom>
        </p:spPr>
      </p:pic>
    </p:spTree>
    <p:extLst>
      <p:ext uri="{BB962C8B-B14F-4D97-AF65-F5344CB8AC3E}">
        <p14:creationId xmlns:p14="http://schemas.microsoft.com/office/powerpoint/2010/main" val="35672923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text, outdoor, sign, sky&#10;&#10;Description automatically generated">
            <a:extLst>
              <a:ext uri="{FF2B5EF4-FFF2-40B4-BE49-F238E27FC236}">
                <a16:creationId xmlns:a16="http://schemas.microsoft.com/office/drawing/2014/main" id="{02DF7888-86A7-6C4F-AF71-C511D028E17D}"/>
              </a:ext>
            </a:extLst>
          </p:cNvPr>
          <p:cNvPicPr>
            <a:picLocks noChangeAspect="1"/>
          </p:cNvPicPr>
          <p:nvPr/>
        </p:nvPicPr>
        <p:blipFill rotWithShape="1">
          <a:blip r:embed="rId2"/>
          <a:srcRect b="25014"/>
          <a:stretch/>
        </p:blipFill>
        <p:spPr>
          <a:xfrm>
            <a:off x="20" y="1282"/>
            <a:ext cx="12191980" cy="6856718"/>
          </a:xfrm>
          <a:prstGeom prst="rect">
            <a:avLst/>
          </a:prstGeom>
        </p:spPr>
      </p:pic>
    </p:spTree>
    <p:extLst>
      <p:ext uri="{BB962C8B-B14F-4D97-AF65-F5344CB8AC3E}">
        <p14:creationId xmlns:p14="http://schemas.microsoft.com/office/powerpoint/2010/main" val="2514912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10;&#10;Description automatically generated">
            <a:extLst>
              <a:ext uri="{FF2B5EF4-FFF2-40B4-BE49-F238E27FC236}">
                <a16:creationId xmlns:a16="http://schemas.microsoft.com/office/drawing/2014/main" id="{D557788B-D780-B04F-99F7-3F85618B1015}"/>
              </a:ext>
            </a:extLst>
          </p:cNvPr>
          <p:cNvPicPr>
            <a:picLocks noChangeAspect="1"/>
          </p:cNvPicPr>
          <p:nvPr/>
        </p:nvPicPr>
        <p:blipFill rotWithShape="1">
          <a:blip r:embed="rId2"/>
          <a:srcRect t="9674" b="6072"/>
          <a:stretch/>
        </p:blipFill>
        <p:spPr>
          <a:xfrm>
            <a:off x="20" y="1282"/>
            <a:ext cx="12191980" cy="6856718"/>
          </a:xfrm>
          <a:prstGeom prst="rect">
            <a:avLst/>
          </a:prstGeom>
        </p:spPr>
      </p:pic>
    </p:spTree>
    <p:extLst>
      <p:ext uri="{BB962C8B-B14F-4D97-AF65-F5344CB8AC3E}">
        <p14:creationId xmlns:p14="http://schemas.microsoft.com/office/powerpoint/2010/main" val="31356410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9FA46D-A275-7E4C-AD68-35D8374978BF}"/>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hape, arrow&#10;&#10;Description automatically generated">
            <a:extLst>
              <a:ext uri="{FF2B5EF4-FFF2-40B4-BE49-F238E27FC236}">
                <a16:creationId xmlns:a16="http://schemas.microsoft.com/office/drawing/2014/main" id="{5173178D-078C-2546-95C2-EC92F70C687F}"/>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foregroundMark x1="82650" y1="31800" x2="74450" y2="36667"/>
                        <a14:foregroundMark x1="87267" y1="44617" x2="75467" y2="46417"/>
                        <a14:foregroundMark x1="75733" y1="55383" x2="87517" y2="56667"/>
                        <a14:foregroundMark x1="72900" y1="63583" x2="84700" y2="69483"/>
                        <a14:foregroundMark x1="66233" y1="70767" x2="72900" y2="78717"/>
                        <a14:foregroundMark x1="62400" y1="86917" x2="61883" y2="79900"/>
                        <a14:foregroundMark x1="61883" y1="79900" x2="59567" y2="75900"/>
                        <a14:foregroundMark x1="48033" y1="88967" x2="50450" y2="82200"/>
                        <a14:foregroundMark x1="50450" y1="82200" x2="50083" y2="76917"/>
                        <a14:foregroundMark x1="36500" y1="86667" x2="40850" y2="76150"/>
                        <a14:foregroundMark x1="40850" y1="73333" x2="39833" y2="78717"/>
                        <a14:foregroundMark x1="62650" y1="15900" x2="58550" y2="25900"/>
                        <a14:foregroundMark x1="49567" y1="24617" x2="49833" y2="12300"/>
                        <a14:foregroundMark x1="40350" y1="26417" x2="38283" y2="16150"/>
                        <a14:foregroundMark x1="32133" y1="31283" x2="29417" y2="24717"/>
                        <a14:foregroundMark x1="29417" y1="24717" x2="26233" y2="23083"/>
                        <a14:foregroundMark x1="15983" y1="32300" x2="27783" y2="37700"/>
                        <a14:foregroundMark x1="12650" y1="44100" x2="23683" y2="46150"/>
                        <a14:foregroundMark x1="12650" y1="57950" x2="24183" y2="55133"/>
                        <a14:foregroundMark x1="16233" y1="71283" x2="27517" y2="63333"/>
                        <a14:foregroundMark x1="26233" y1="80767" x2="32400" y2="71533"/>
                        <a14:foregroundMark x1="34450" y1="87433" x2="40350" y2="76150"/>
                        <a14:backgroundMark x1="49567" y1="90767" x2="49567" y2="92567"/>
                      </a14:backgroundRemoval>
                    </a14:imgEffect>
                  </a14:imgLayer>
                </a14:imgProps>
              </a:ext>
            </a:extLst>
          </a:blip>
          <a:stretch>
            <a:fillRect/>
          </a:stretch>
        </p:blipFill>
        <p:spPr>
          <a:xfrm>
            <a:off x="861646" y="0"/>
            <a:ext cx="10515600" cy="6858000"/>
          </a:xfrm>
          <a:prstGeom prst="rect">
            <a:avLst/>
          </a:prstGeom>
        </p:spPr>
      </p:pic>
      <p:sp>
        <p:nvSpPr>
          <p:cNvPr id="5" name="TextBox 4">
            <a:extLst>
              <a:ext uri="{FF2B5EF4-FFF2-40B4-BE49-F238E27FC236}">
                <a16:creationId xmlns:a16="http://schemas.microsoft.com/office/drawing/2014/main" id="{13F56A1F-F539-7A4D-9683-86B114BC7B84}"/>
              </a:ext>
            </a:extLst>
          </p:cNvPr>
          <p:cNvSpPr txBox="1"/>
          <p:nvPr/>
        </p:nvSpPr>
        <p:spPr>
          <a:xfrm>
            <a:off x="4252546" y="2367171"/>
            <a:ext cx="3722077" cy="2123658"/>
          </a:xfrm>
          <a:prstGeom prst="rect">
            <a:avLst/>
          </a:prstGeom>
          <a:noFill/>
        </p:spPr>
        <p:txBody>
          <a:bodyPr wrap="square" rtlCol="0">
            <a:spAutoFit/>
          </a:bodyPr>
          <a:lstStyle/>
          <a:p>
            <a:pPr algn="ctr"/>
            <a:r>
              <a:rPr lang="en-US" sz="4400" dirty="0">
                <a:solidFill>
                  <a:srgbClr val="002060"/>
                </a:solidFill>
              </a:rPr>
              <a:t>The center of ALL Paul’s life was Christ</a:t>
            </a:r>
          </a:p>
        </p:txBody>
      </p:sp>
    </p:spTree>
    <p:extLst>
      <p:ext uri="{BB962C8B-B14F-4D97-AF65-F5344CB8AC3E}">
        <p14:creationId xmlns:p14="http://schemas.microsoft.com/office/powerpoint/2010/main" val="33776016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84739" y="2989720"/>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1754326"/>
            </a:xfrm>
            <a:prstGeom prst="rect">
              <a:avLst/>
            </a:prstGeom>
            <a:solidFill>
              <a:schemeClr val="bg1"/>
            </a:solidFill>
          </p:spPr>
          <p:txBody>
            <a:bodyPr wrap="square" rtlCol="0">
              <a:spAutoFit/>
            </a:bodyPr>
            <a:lstStyle/>
            <a:p>
              <a:r>
                <a:rPr lang="en-US" sz="3600" dirty="0">
                  <a:solidFill>
                    <a:srgbClr val="002060"/>
                  </a:solidFill>
                </a:rPr>
                <a:t>Phil. 1:21 </a:t>
              </a:r>
              <a:r>
                <a:rPr lang="en-US" sz="3600" dirty="0">
                  <a:solidFill>
                    <a:schemeClr val="accent5">
                      <a:lumMod val="50000"/>
                    </a:schemeClr>
                  </a:solidFill>
                </a:rPr>
                <a:t>For to me </a:t>
              </a:r>
              <a:r>
                <a:rPr lang="en-US" sz="3600" dirty="0">
                  <a:solidFill>
                    <a:schemeClr val="accent5">
                      <a:lumMod val="50000"/>
                    </a:schemeClr>
                  </a:solidFill>
                  <a:highlight>
                    <a:srgbClr val="FFFF00"/>
                  </a:highlight>
                </a:rPr>
                <a:t>to live is Christ</a:t>
              </a:r>
              <a:r>
                <a:rPr lang="en-US" sz="3600" dirty="0">
                  <a:solidFill>
                    <a:schemeClr val="accent5">
                      <a:lumMod val="50000"/>
                    </a:schemeClr>
                  </a:solidFill>
                </a:rPr>
                <a:t>, and to die is gain. </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1754326"/>
            </a:xfrm>
            <a:prstGeom prst="rect">
              <a:avLst/>
            </a:prstGeom>
            <a:solidFill>
              <a:schemeClr val="bg1"/>
            </a:solidFill>
          </p:spPr>
          <p:txBody>
            <a:bodyPr wrap="square" rtlCol="0">
              <a:spAutoFit/>
            </a:bodyPr>
            <a:lstStyle/>
            <a:p>
              <a:r>
                <a:rPr lang="en-US" sz="3600" spc="-150" dirty="0">
                  <a:solidFill>
                    <a:srgbClr val="002060"/>
                  </a:solidFill>
                </a:rPr>
                <a:t>Phil. 1:21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Χριστὸς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ἀποθανεῖν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κέρδος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
        <p:nvSpPr>
          <p:cNvPr id="16" name="Rounded Rectangle 15">
            <a:extLst>
              <a:ext uri="{FF2B5EF4-FFF2-40B4-BE49-F238E27FC236}">
                <a16:creationId xmlns:a16="http://schemas.microsoft.com/office/drawing/2014/main" id="{EF73DC91-5A5E-8649-8416-EACB2A8C162F}"/>
              </a:ext>
            </a:extLst>
          </p:cNvPr>
          <p:cNvSpPr/>
          <p:nvPr/>
        </p:nvSpPr>
        <p:spPr>
          <a:xfrm>
            <a:off x="864367" y="2813466"/>
            <a:ext cx="10495295" cy="19123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43168EA7-F5F8-F642-83A5-38D1EF3255AC}"/>
              </a:ext>
            </a:extLst>
          </p:cNvPr>
          <p:cNvSpPr/>
          <p:nvPr/>
        </p:nvSpPr>
        <p:spPr>
          <a:xfrm>
            <a:off x="1409733" y="3410687"/>
            <a:ext cx="3218991" cy="735767"/>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rPr>
              <a:t>“present”</a:t>
            </a:r>
          </a:p>
        </p:txBody>
      </p:sp>
      <p:sp>
        <p:nvSpPr>
          <p:cNvPr id="18" name="Rounded Rectangle 17">
            <a:extLst>
              <a:ext uri="{FF2B5EF4-FFF2-40B4-BE49-F238E27FC236}">
                <a16:creationId xmlns:a16="http://schemas.microsoft.com/office/drawing/2014/main" id="{12E85AAA-9B2D-084E-9CD0-C288F971FB5D}"/>
              </a:ext>
            </a:extLst>
          </p:cNvPr>
          <p:cNvSpPr/>
          <p:nvPr/>
        </p:nvSpPr>
        <p:spPr>
          <a:xfrm>
            <a:off x="5174090" y="2996075"/>
            <a:ext cx="5737976" cy="1565189"/>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Stresses the process or action of continual living</a:t>
            </a:r>
          </a:p>
        </p:txBody>
      </p:sp>
      <p:grpSp>
        <p:nvGrpSpPr>
          <p:cNvPr id="19" name="Group 18">
            <a:extLst>
              <a:ext uri="{FF2B5EF4-FFF2-40B4-BE49-F238E27FC236}">
                <a16:creationId xmlns:a16="http://schemas.microsoft.com/office/drawing/2014/main" id="{B7B70C5C-9276-EB49-9795-744A7AFADD8B}"/>
              </a:ext>
            </a:extLst>
          </p:cNvPr>
          <p:cNvGrpSpPr/>
          <p:nvPr/>
        </p:nvGrpSpPr>
        <p:grpSpPr>
          <a:xfrm>
            <a:off x="2727317" y="5024719"/>
            <a:ext cx="6766656" cy="1179211"/>
            <a:chOff x="1966926" y="5692626"/>
            <a:chExt cx="6766656" cy="1179211"/>
          </a:xfrm>
        </p:grpSpPr>
        <p:sp>
          <p:nvSpPr>
            <p:cNvPr id="20" name="Rounded Rectangle 19">
              <a:extLst>
                <a:ext uri="{FF2B5EF4-FFF2-40B4-BE49-F238E27FC236}">
                  <a16:creationId xmlns:a16="http://schemas.microsoft.com/office/drawing/2014/main" id="{7938CD6F-D857-6B43-AB60-2E48EE3C85A1}"/>
                </a:ext>
              </a:extLst>
            </p:cNvPr>
            <p:cNvSpPr/>
            <p:nvPr/>
          </p:nvSpPr>
          <p:spPr>
            <a:xfrm>
              <a:off x="1966926" y="5692626"/>
              <a:ext cx="6766656" cy="1179211"/>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B72754C9-A234-B44C-8F8F-8165C6D9A1C3}"/>
                </a:ext>
              </a:extLst>
            </p:cNvPr>
            <p:cNvSpPr txBox="1"/>
            <p:nvPr/>
          </p:nvSpPr>
          <p:spPr>
            <a:xfrm>
              <a:off x="1966926" y="5886671"/>
              <a:ext cx="6766656" cy="707886"/>
            </a:xfrm>
            <a:prstGeom prst="rect">
              <a:avLst/>
            </a:prstGeom>
            <a:noFill/>
          </p:spPr>
          <p:txBody>
            <a:bodyPr wrap="square" rtlCol="0">
              <a:spAutoFit/>
            </a:bodyPr>
            <a:lstStyle/>
            <a:p>
              <a:pPr algn="ctr"/>
              <a:r>
                <a:rPr lang="en-US" sz="4000" dirty="0">
                  <a:solidFill>
                    <a:schemeClr val="bg1"/>
                  </a:solidFill>
                </a:rPr>
                <a:t>Paul explains in detail in 3:4-10</a:t>
              </a:r>
              <a:endParaRPr lang="el-GR" sz="4000" dirty="0">
                <a:solidFill>
                  <a:schemeClr val="bg1"/>
                </a:solidFill>
              </a:endParaRPr>
            </a:p>
          </p:txBody>
        </p:sp>
      </p:grpSp>
    </p:spTree>
    <p:extLst>
      <p:ext uri="{BB962C8B-B14F-4D97-AF65-F5344CB8AC3E}">
        <p14:creationId xmlns:p14="http://schemas.microsoft.com/office/powerpoint/2010/main" val="1210109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1754326"/>
            </a:xfrm>
            <a:prstGeom prst="rect">
              <a:avLst/>
            </a:prstGeom>
            <a:solidFill>
              <a:schemeClr val="bg1"/>
            </a:solidFill>
          </p:spPr>
          <p:txBody>
            <a:bodyPr wrap="square" rtlCol="0">
              <a:spAutoFit/>
            </a:bodyPr>
            <a:lstStyle/>
            <a:p>
              <a:r>
                <a:rPr lang="en-US" sz="3600" dirty="0">
                  <a:solidFill>
                    <a:srgbClr val="002060"/>
                  </a:solidFill>
                </a:rPr>
                <a:t>Phil. 1:21 </a:t>
              </a:r>
              <a:r>
                <a:rPr lang="en-US" sz="3600" dirty="0">
                  <a:solidFill>
                    <a:schemeClr val="accent5">
                      <a:lumMod val="50000"/>
                    </a:schemeClr>
                  </a:solidFill>
                </a:rPr>
                <a:t>For to me to live is Christ, and </a:t>
              </a:r>
              <a:r>
                <a:rPr lang="en-US" sz="3600" dirty="0">
                  <a:solidFill>
                    <a:schemeClr val="accent5">
                      <a:lumMod val="50000"/>
                    </a:schemeClr>
                  </a:solidFill>
                  <a:highlight>
                    <a:srgbClr val="FFFF00"/>
                  </a:highlight>
                </a:rPr>
                <a:t>to die is gain</a:t>
              </a:r>
              <a:r>
                <a:rPr lang="en-US" sz="3600" dirty="0">
                  <a:solidFill>
                    <a:schemeClr val="accent5">
                      <a:lumMod val="50000"/>
                    </a:schemeClr>
                  </a:solidFill>
                </a:rPr>
                <a:t>. </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1754326"/>
            </a:xfrm>
            <a:prstGeom prst="rect">
              <a:avLst/>
            </a:prstGeom>
            <a:solidFill>
              <a:schemeClr val="bg1"/>
            </a:solidFill>
          </p:spPr>
          <p:txBody>
            <a:bodyPr wrap="square" rtlCol="0">
              <a:spAutoFit/>
            </a:bodyPr>
            <a:lstStyle/>
            <a:p>
              <a:r>
                <a:rPr lang="en-US" sz="3600" spc="-150" dirty="0">
                  <a:solidFill>
                    <a:srgbClr val="002060"/>
                  </a:solidFill>
                </a:rPr>
                <a:t>Phil. 1:21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ἀποθανεῖν</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κέρδος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
        <p:nvSpPr>
          <p:cNvPr id="16" name="Rounded Rectangle 15">
            <a:extLst>
              <a:ext uri="{FF2B5EF4-FFF2-40B4-BE49-F238E27FC236}">
                <a16:creationId xmlns:a16="http://schemas.microsoft.com/office/drawing/2014/main" id="{6C09A736-BE9D-E74B-B56D-7FD357CDB6C0}"/>
              </a:ext>
            </a:extLst>
          </p:cNvPr>
          <p:cNvSpPr/>
          <p:nvPr/>
        </p:nvSpPr>
        <p:spPr>
          <a:xfrm>
            <a:off x="2484739" y="2989720"/>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17" name="Rounded Rectangle 16">
            <a:extLst>
              <a:ext uri="{FF2B5EF4-FFF2-40B4-BE49-F238E27FC236}">
                <a16:creationId xmlns:a16="http://schemas.microsoft.com/office/drawing/2014/main" id="{7C07F54B-27BB-B144-ABFB-AB17CF9B8FA8}"/>
              </a:ext>
            </a:extLst>
          </p:cNvPr>
          <p:cNvSpPr/>
          <p:nvPr/>
        </p:nvSpPr>
        <p:spPr>
          <a:xfrm>
            <a:off x="864367" y="2813466"/>
            <a:ext cx="10495295" cy="19123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9EAD8EDF-E8A8-E24D-8D75-8C5C8CB8148B}"/>
              </a:ext>
            </a:extLst>
          </p:cNvPr>
          <p:cNvSpPr/>
          <p:nvPr/>
        </p:nvSpPr>
        <p:spPr>
          <a:xfrm>
            <a:off x="1409733" y="3410687"/>
            <a:ext cx="3218991" cy="735767"/>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rPr>
              <a:t>“aorist”</a:t>
            </a:r>
          </a:p>
        </p:txBody>
      </p:sp>
      <p:sp>
        <p:nvSpPr>
          <p:cNvPr id="19" name="Rounded Rectangle 18">
            <a:extLst>
              <a:ext uri="{FF2B5EF4-FFF2-40B4-BE49-F238E27FC236}">
                <a16:creationId xmlns:a16="http://schemas.microsoft.com/office/drawing/2014/main" id="{93FB0293-C976-5E4A-B46B-6AE631F0E239}"/>
              </a:ext>
            </a:extLst>
          </p:cNvPr>
          <p:cNvSpPr/>
          <p:nvPr/>
        </p:nvSpPr>
        <p:spPr>
          <a:xfrm>
            <a:off x="5009655" y="2996075"/>
            <a:ext cx="6043089" cy="1565189"/>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Proper b/c this is neither progressive nor repetitive</a:t>
            </a:r>
          </a:p>
        </p:txBody>
      </p:sp>
      <p:grpSp>
        <p:nvGrpSpPr>
          <p:cNvPr id="20" name="Group 19">
            <a:extLst>
              <a:ext uri="{FF2B5EF4-FFF2-40B4-BE49-F238E27FC236}">
                <a16:creationId xmlns:a16="http://schemas.microsoft.com/office/drawing/2014/main" id="{ACB013D6-0068-7844-9C15-E164A4223C28}"/>
              </a:ext>
            </a:extLst>
          </p:cNvPr>
          <p:cNvGrpSpPr/>
          <p:nvPr/>
        </p:nvGrpSpPr>
        <p:grpSpPr>
          <a:xfrm>
            <a:off x="1768527" y="5131780"/>
            <a:ext cx="8632345" cy="1517484"/>
            <a:chOff x="1966926" y="5692626"/>
            <a:chExt cx="6766656" cy="1517484"/>
          </a:xfrm>
        </p:grpSpPr>
        <p:sp>
          <p:nvSpPr>
            <p:cNvPr id="21" name="Rounded Rectangle 20">
              <a:extLst>
                <a:ext uri="{FF2B5EF4-FFF2-40B4-BE49-F238E27FC236}">
                  <a16:creationId xmlns:a16="http://schemas.microsoft.com/office/drawing/2014/main" id="{25383851-3999-114B-9C76-73FBE6A8223C}"/>
                </a:ext>
              </a:extLst>
            </p:cNvPr>
            <p:cNvSpPr/>
            <p:nvPr/>
          </p:nvSpPr>
          <p:spPr>
            <a:xfrm>
              <a:off x="1966926" y="5692626"/>
              <a:ext cx="6766656" cy="1179211"/>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3A47E9-78F1-DB4E-8C58-CC369C0AEAB2}"/>
                </a:ext>
              </a:extLst>
            </p:cNvPr>
            <p:cNvSpPr txBox="1"/>
            <p:nvPr/>
          </p:nvSpPr>
          <p:spPr>
            <a:xfrm>
              <a:off x="1966926" y="5886671"/>
              <a:ext cx="6766656" cy="1323439"/>
            </a:xfrm>
            <a:prstGeom prst="rect">
              <a:avLst/>
            </a:prstGeom>
            <a:noFill/>
          </p:spPr>
          <p:txBody>
            <a:bodyPr wrap="square" rtlCol="0">
              <a:spAutoFit/>
            </a:bodyPr>
            <a:lstStyle/>
            <a:p>
              <a:pPr algn="ctr"/>
              <a:r>
                <a:rPr lang="en-US" sz="4000" dirty="0">
                  <a:solidFill>
                    <a:schemeClr val="bg1"/>
                  </a:solidFill>
                </a:rPr>
                <a:t>“Gain” (</a:t>
              </a:r>
              <a:r>
                <a:rPr lang="en-US" sz="4000" i="1" dirty="0" err="1">
                  <a:solidFill>
                    <a:schemeClr val="bg1"/>
                  </a:solidFill>
                </a:rPr>
                <a:t>kerdos</a:t>
              </a:r>
              <a:r>
                <a:rPr lang="en-US" sz="4000" dirty="0">
                  <a:solidFill>
                    <a:schemeClr val="bg1"/>
                  </a:solidFill>
                </a:rPr>
                <a:t> - </a:t>
              </a:r>
              <a:r>
                <a:rPr lang="el-GR" sz="4000" dirty="0" err="1">
                  <a:solidFill>
                    <a:schemeClr val="bg1"/>
                  </a:solidFill>
                  <a:latin typeface="Times New Roman" panose="02020603050405020304" pitchFamily="18" charset="0"/>
                  <a:cs typeface="Times New Roman" panose="02020603050405020304" pitchFamily="18" charset="0"/>
                </a:rPr>
                <a:t>κέρδος</a:t>
              </a:r>
              <a:r>
                <a:rPr lang="en-US" sz="4000" dirty="0">
                  <a:solidFill>
                    <a:schemeClr val="bg1"/>
                  </a:solidFill>
                </a:rPr>
                <a:t>) is a bit unusual</a:t>
              </a:r>
              <a:endParaRPr lang="el-GR" sz="4000" dirty="0">
                <a:solidFill>
                  <a:schemeClr val="bg1"/>
                </a:solidFill>
              </a:endParaRPr>
            </a:p>
          </p:txBody>
        </p:sp>
      </p:grpSp>
    </p:spTree>
    <p:extLst>
      <p:ext uri="{BB962C8B-B14F-4D97-AF65-F5344CB8AC3E}">
        <p14:creationId xmlns:p14="http://schemas.microsoft.com/office/powerpoint/2010/main" val="604399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06BB7F5D-8DF6-DF48-8EC3-A8A08B8A757C}"/>
              </a:ext>
            </a:extLst>
          </p:cNvPr>
          <p:cNvPicPr>
            <a:picLocks noChangeAspect="1"/>
          </p:cNvPicPr>
          <p:nvPr/>
        </p:nvPicPr>
        <p:blipFill rotWithShape="1">
          <a:blip r:embed="rId2"/>
          <a:srcRect t="19"/>
          <a:stretch/>
        </p:blipFill>
        <p:spPr>
          <a:xfrm>
            <a:off x="20" y="1282"/>
            <a:ext cx="12191980" cy="6856718"/>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1B31DD14-FFC8-1049-98E5-BB7FAAAF6E2C}"/>
              </a:ext>
            </a:extLst>
          </p:cNvPr>
          <p:cNvPicPr>
            <a:picLocks noChangeAspect="1"/>
          </p:cNvPicPr>
          <p:nvPr/>
        </p:nvPicPr>
        <p:blipFill rotWithShape="1">
          <a:blip r:embed="rId3"/>
          <a:srcRect l="14124" r="14851"/>
          <a:stretch/>
        </p:blipFill>
        <p:spPr>
          <a:xfrm>
            <a:off x="0" y="0"/>
            <a:ext cx="4870937" cy="6858000"/>
          </a:xfrm>
          <a:prstGeom prst="rect">
            <a:avLst/>
          </a:prstGeom>
        </p:spPr>
      </p:pic>
      <p:sp>
        <p:nvSpPr>
          <p:cNvPr id="4" name="Rectangle 3">
            <a:extLst>
              <a:ext uri="{FF2B5EF4-FFF2-40B4-BE49-F238E27FC236}">
                <a16:creationId xmlns:a16="http://schemas.microsoft.com/office/drawing/2014/main" id="{DE4C8D61-2DD1-814F-A870-BA57DDE73CCB}"/>
              </a:ext>
            </a:extLst>
          </p:cNvPr>
          <p:cNvSpPr/>
          <p:nvPr/>
        </p:nvSpPr>
        <p:spPr>
          <a:xfrm>
            <a:off x="10269415" y="2725615"/>
            <a:ext cx="562708" cy="1090247"/>
          </a:xfrm>
          <a:prstGeom prst="rect">
            <a:avLst/>
          </a:prstGeom>
          <a:solidFill>
            <a:srgbClr val="FFF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383C7C6-AB6F-ED43-9FE7-8A5320082F9C}"/>
              </a:ext>
            </a:extLst>
          </p:cNvPr>
          <p:cNvSpPr/>
          <p:nvPr/>
        </p:nvSpPr>
        <p:spPr>
          <a:xfrm>
            <a:off x="10040813" y="5152292"/>
            <a:ext cx="2132077" cy="1512277"/>
          </a:xfrm>
          <a:prstGeom prst="rect">
            <a:avLst/>
          </a:prstGeom>
          <a:solidFill>
            <a:srgbClr val="FFFB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1795B55-F391-6C43-8444-A7FEBDA69622}"/>
              </a:ext>
            </a:extLst>
          </p:cNvPr>
          <p:cNvSpPr/>
          <p:nvPr/>
        </p:nvSpPr>
        <p:spPr>
          <a:xfrm>
            <a:off x="4851827" y="3815862"/>
            <a:ext cx="7321063" cy="2862322"/>
          </a:xfrm>
          <a:prstGeom prst="rect">
            <a:avLst/>
          </a:prstGeom>
        </p:spPr>
        <p:txBody>
          <a:bodyPr wrap="square">
            <a:spAutoFit/>
          </a:bodyPr>
          <a:lstStyle/>
          <a:p>
            <a:pPr algn="ctr"/>
            <a:r>
              <a:rPr lang="en-US" sz="3600" dirty="0">
                <a:solidFill>
                  <a:srgbClr val="002060"/>
                </a:solidFill>
                <a:latin typeface="arial" panose="020B0604020202020204" pitchFamily="34" charset="0"/>
              </a:rPr>
              <a:t>the repetition of the sound of a vowel or diphthong in nonrhyming stressed syllables near enough to each other for the echo to be discernible</a:t>
            </a:r>
            <a:endParaRPr lang="en-US" sz="3600" dirty="0">
              <a:solidFill>
                <a:srgbClr val="002060"/>
              </a:solidFill>
            </a:endParaRPr>
          </a:p>
        </p:txBody>
      </p:sp>
    </p:spTree>
    <p:extLst>
      <p:ext uri="{BB962C8B-B14F-4D97-AF65-F5344CB8AC3E}">
        <p14:creationId xmlns:p14="http://schemas.microsoft.com/office/powerpoint/2010/main" val="2803590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My Fair Lady - The Rain In Spain">
            <a:hlinkClick r:id="" action="ppaction://media"/>
            <a:extLst>
              <a:ext uri="{FF2B5EF4-FFF2-40B4-BE49-F238E27FC236}">
                <a16:creationId xmlns:a16="http://schemas.microsoft.com/office/drawing/2014/main" id="{4205FB79-BA7D-0546-9D14-F3DB4D5F197E}"/>
              </a:ext>
            </a:extLst>
          </p:cNvPr>
          <p:cNvPicPr>
            <a:picLocks noRot="1" noChangeAspect="1"/>
          </p:cNvPicPr>
          <p:nvPr>
            <a:videoFile r:link="rId1"/>
          </p:nvPr>
        </p:nvPicPr>
        <p:blipFill>
          <a:blip r:embed="rId3"/>
          <a:stretch>
            <a:fillRect/>
          </a:stretch>
        </p:blipFill>
        <p:spPr>
          <a:xfrm>
            <a:off x="0" y="-1195754"/>
            <a:ext cx="12215447" cy="9161585"/>
          </a:xfrm>
          <a:prstGeom prst="rect">
            <a:avLst/>
          </a:prstGeom>
        </p:spPr>
      </p:pic>
    </p:spTree>
    <p:extLst>
      <p:ext uri="{BB962C8B-B14F-4D97-AF65-F5344CB8AC3E}">
        <p14:creationId xmlns:p14="http://schemas.microsoft.com/office/powerpoint/2010/main" val="24285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1754326"/>
            </a:xfrm>
            <a:prstGeom prst="rect">
              <a:avLst/>
            </a:prstGeom>
            <a:solidFill>
              <a:schemeClr val="bg1"/>
            </a:solidFill>
          </p:spPr>
          <p:txBody>
            <a:bodyPr wrap="square" rtlCol="0">
              <a:spAutoFit/>
            </a:bodyPr>
            <a:lstStyle/>
            <a:p>
              <a:r>
                <a:rPr lang="en-US" sz="3600" dirty="0">
                  <a:solidFill>
                    <a:srgbClr val="002060"/>
                  </a:solidFill>
                </a:rPr>
                <a:t>Phil. 1:21 </a:t>
              </a:r>
              <a:r>
                <a:rPr lang="en-US" sz="3600" dirty="0">
                  <a:solidFill>
                    <a:schemeClr val="accent5">
                      <a:lumMod val="50000"/>
                    </a:schemeClr>
                  </a:solidFill>
                </a:rPr>
                <a:t>For to me </a:t>
              </a:r>
              <a:r>
                <a:rPr lang="en-US" sz="3600" dirty="0">
                  <a:solidFill>
                    <a:schemeClr val="accent5">
                      <a:lumMod val="50000"/>
                    </a:schemeClr>
                  </a:solidFill>
                  <a:highlight>
                    <a:srgbClr val="FFFF00"/>
                  </a:highlight>
                </a:rPr>
                <a:t>to live</a:t>
              </a:r>
              <a:r>
                <a:rPr lang="en-US" sz="3600" dirty="0">
                  <a:solidFill>
                    <a:schemeClr val="accent5">
                      <a:lumMod val="50000"/>
                    </a:schemeClr>
                  </a:solidFill>
                </a:rPr>
                <a:t> is </a:t>
              </a:r>
              <a:r>
                <a:rPr lang="en-US" sz="3600" dirty="0">
                  <a:solidFill>
                    <a:schemeClr val="accent5">
                      <a:lumMod val="50000"/>
                    </a:schemeClr>
                  </a:solidFill>
                  <a:highlight>
                    <a:srgbClr val="FFFF00"/>
                  </a:highlight>
                </a:rPr>
                <a:t>Christ</a:t>
              </a:r>
              <a:r>
                <a:rPr lang="en-US" sz="3600" dirty="0">
                  <a:solidFill>
                    <a:schemeClr val="accent5">
                      <a:lumMod val="50000"/>
                    </a:schemeClr>
                  </a:solidFill>
                </a:rPr>
                <a:t>, and </a:t>
              </a:r>
              <a:r>
                <a:rPr lang="en-US" sz="3600" dirty="0">
                  <a:solidFill>
                    <a:schemeClr val="accent5">
                      <a:lumMod val="50000"/>
                    </a:schemeClr>
                  </a:solidFill>
                  <a:highlight>
                    <a:srgbClr val="FFFF00"/>
                  </a:highlight>
                </a:rPr>
                <a:t>to die </a:t>
              </a:r>
              <a:r>
                <a:rPr lang="en-US" sz="3600" dirty="0">
                  <a:solidFill>
                    <a:schemeClr val="accent5">
                      <a:lumMod val="50000"/>
                    </a:schemeClr>
                  </a:solidFill>
                </a:rPr>
                <a:t>is </a:t>
              </a:r>
              <a:r>
                <a:rPr lang="en-US" sz="3600" dirty="0">
                  <a:solidFill>
                    <a:schemeClr val="accent5">
                      <a:lumMod val="50000"/>
                    </a:schemeClr>
                  </a:solidFill>
                  <a:highlight>
                    <a:srgbClr val="FFFF00"/>
                  </a:highlight>
                </a:rPr>
                <a:t>gain</a:t>
              </a:r>
              <a:r>
                <a:rPr lang="en-US" sz="3600" dirty="0">
                  <a:solidFill>
                    <a:schemeClr val="accent5">
                      <a:lumMod val="50000"/>
                    </a:schemeClr>
                  </a:solidFill>
                </a:rPr>
                <a:t>. </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1754326"/>
            </a:xfrm>
            <a:prstGeom prst="rect">
              <a:avLst/>
            </a:prstGeom>
            <a:solidFill>
              <a:schemeClr val="bg1"/>
            </a:solidFill>
          </p:spPr>
          <p:txBody>
            <a:bodyPr wrap="square" rtlCol="0">
              <a:spAutoFit/>
            </a:bodyPr>
            <a:lstStyle/>
            <a:p>
              <a:r>
                <a:rPr lang="en-US" sz="3600" spc="-150" dirty="0">
                  <a:solidFill>
                    <a:srgbClr val="002060"/>
                  </a:solidFill>
                </a:rPr>
                <a:t>Phil. 1:21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Χριστὸς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ἀποθανεῖν</a:t>
              </a:r>
              <a:r>
                <a:rPr lang="el-GR" sz="3600" spc="-150" dirty="0">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κέρδος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20" name="Group 19">
            <a:extLst>
              <a:ext uri="{FF2B5EF4-FFF2-40B4-BE49-F238E27FC236}">
                <a16:creationId xmlns:a16="http://schemas.microsoft.com/office/drawing/2014/main" id="{ACB013D6-0068-7844-9C15-E164A4223C28}"/>
              </a:ext>
            </a:extLst>
          </p:cNvPr>
          <p:cNvGrpSpPr/>
          <p:nvPr/>
        </p:nvGrpSpPr>
        <p:grpSpPr>
          <a:xfrm>
            <a:off x="1784862" y="3102980"/>
            <a:ext cx="8632345" cy="1893927"/>
            <a:chOff x="1663678" y="5692626"/>
            <a:chExt cx="6766656" cy="1893927"/>
          </a:xfrm>
        </p:grpSpPr>
        <p:sp>
          <p:nvSpPr>
            <p:cNvPr id="21" name="Rounded Rectangle 20">
              <a:extLst>
                <a:ext uri="{FF2B5EF4-FFF2-40B4-BE49-F238E27FC236}">
                  <a16:creationId xmlns:a16="http://schemas.microsoft.com/office/drawing/2014/main" id="{25383851-3999-114B-9C76-73FBE6A8223C}"/>
                </a:ext>
              </a:extLst>
            </p:cNvPr>
            <p:cNvSpPr/>
            <p:nvPr/>
          </p:nvSpPr>
          <p:spPr>
            <a:xfrm>
              <a:off x="2828421" y="5692626"/>
              <a:ext cx="4410910" cy="1893927"/>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3A47E9-78F1-DB4E-8C58-CC369C0AEAB2}"/>
                </a:ext>
              </a:extLst>
            </p:cNvPr>
            <p:cNvSpPr txBox="1"/>
            <p:nvPr/>
          </p:nvSpPr>
          <p:spPr>
            <a:xfrm>
              <a:off x="1663678" y="5977869"/>
              <a:ext cx="6766656" cy="1323439"/>
            </a:xfrm>
            <a:prstGeom prst="rect">
              <a:avLst/>
            </a:prstGeom>
            <a:noFill/>
          </p:spPr>
          <p:txBody>
            <a:bodyPr wrap="square" rtlCol="0">
              <a:spAutoFit/>
            </a:bodyPr>
            <a:lstStyle/>
            <a:p>
              <a:pPr algn="ctr"/>
              <a:r>
                <a:rPr lang="en-US" sz="4000" dirty="0">
                  <a:solidFill>
                    <a:schemeClr val="bg1"/>
                  </a:solidFill>
                </a:rPr>
                <a:t>Toe zain </a:t>
              </a:r>
              <a:r>
                <a:rPr lang="en-US" sz="4000" dirty="0" err="1">
                  <a:solidFill>
                    <a:schemeClr val="bg1"/>
                  </a:solidFill>
                </a:rPr>
                <a:t>christos</a:t>
              </a:r>
              <a:endParaRPr lang="en-US" sz="4000" dirty="0">
                <a:solidFill>
                  <a:schemeClr val="bg1"/>
                </a:solidFill>
              </a:endParaRPr>
            </a:p>
            <a:p>
              <a:pPr algn="ctr"/>
              <a:r>
                <a:rPr lang="en-US" sz="4000" dirty="0">
                  <a:solidFill>
                    <a:schemeClr val="bg1"/>
                  </a:solidFill>
                </a:rPr>
                <a:t>Toe </a:t>
              </a:r>
              <a:r>
                <a:rPr lang="en-US" sz="4000" dirty="0" err="1">
                  <a:solidFill>
                    <a:schemeClr val="bg1"/>
                  </a:solidFill>
                </a:rPr>
                <a:t>apothain</a:t>
              </a:r>
              <a:r>
                <a:rPr lang="en-US" sz="4000" dirty="0">
                  <a:solidFill>
                    <a:schemeClr val="bg1"/>
                  </a:solidFill>
                </a:rPr>
                <a:t> </a:t>
              </a:r>
              <a:r>
                <a:rPr lang="en-US" sz="4000" dirty="0" err="1">
                  <a:solidFill>
                    <a:schemeClr val="bg1"/>
                  </a:solidFill>
                </a:rPr>
                <a:t>kerdos</a:t>
              </a:r>
              <a:endParaRPr lang="el-GR" sz="4000" dirty="0">
                <a:solidFill>
                  <a:schemeClr val="bg1"/>
                </a:solidFill>
              </a:endParaRPr>
            </a:p>
          </p:txBody>
        </p:sp>
      </p:grpSp>
    </p:spTree>
    <p:extLst>
      <p:ext uri="{BB962C8B-B14F-4D97-AF65-F5344CB8AC3E}">
        <p14:creationId xmlns:p14="http://schemas.microsoft.com/office/powerpoint/2010/main" val="388074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CF64BC-66AF-154A-BB36-C1F00A04F8A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appliance&#10;&#10;Description automatically generated">
            <a:extLst>
              <a:ext uri="{FF2B5EF4-FFF2-40B4-BE49-F238E27FC236}">
                <a16:creationId xmlns:a16="http://schemas.microsoft.com/office/drawing/2014/main" id="{1C5868F3-5B04-084D-9778-708BBAA8A28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227" b="90484" l="9982" r="89973">
                        <a14:foregroundMark x1="65018" y1="9991" x2="70168" y2="7188"/>
                        <a14:foregroundMark x1="23072" y1="90258" x2="30059" y2="90258"/>
                        <a14:foregroundMark x1="30059" y1="90258" x2="45667" y2="88721"/>
                        <a14:foregroundMark x1="45667" y1="88721" x2="66810" y2="90506"/>
                        <a14:foregroundMark x1="64315" y1="12703" x2="65744" y2="4227"/>
                      </a14:backgroundRemoval>
                    </a14:imgEffect>
                  </a14:imgLayer>
                </a14:imgProps>
              </a:ext>
            </a:extLst>
          </a:blip>
          <a:stretch>
            <a:fillRect/>
          </a:stretch>
        </p:blipFill>
        <p:spPr>
          <a:xfrm>
            <a:off x="4233797" y="0"/>
            <a:ext cx="3724405" cy="3738499"/>
          </a:xfrm>
          <a:prstGeom prst="rect">
            <a:avLst/>
          </a:prstGeom>
        </p:spPr>
      </p:pic>
      <p:grpSp>
        <p:nvGrpSpPr>
          <p:cNvPr id="20" name="Group 19">
            <a:extLst>
              <a:ext uri="{FF2B5EF4-FFF2-40B4-BE49-F238E27FC236}">
                <a16:creationId xmlns:a16="http://schemas.microsoft.com/office/drawing/2014/main" id="{657B0CAD-61A9-0546-9F5E-54C2E1E014C8}"/>
              </a:ext>
            </a:extLst>
          </p:cNvPr>
          <p:cNvGrpSpPr/>
          <p:nvPr/>
        </p:nvGrpSpPr>
        <p:grpSpPr>
          <a:xfrm>
            <a:off x="555177" y="4290642"/>
            <a:ext cx="3421371" cy="1338728"/>
            <a:chOff x="555177" y="4290642"/>
            <a:chExt cx="3421371" cy="1338728"/>
          </a:xfrm>
        </p:grpSpPr>
        <p:grpSp>
          <p:nvGrpSpPr>
            <p:cNvPr id="11" name="Group 10">
              <a:extLst>
                <a:ext uri="{FF2B5EF4-FFF2-40B4-BE49-F238E27FC236}">
                  <a16:creationId xmlns:a16="http://schemas.microsoft.com/office/drawing/2014/main" id="{3094E866-C38C-8D48-894F-0E19E6820CEF}"/>
                </a:ext>
              </a:extLst>
            </p:cNvPr>
            <p:cNvGrpSpPr/>
            <p:nvPr/>
          </p:nvGrpSpPr>
          <p:grpSpPr>
            <a:xfrm>
              <a:off x="555177" y="4343399"/>
              <a:ext cx="3421371" cy="1213339"/>
              <a:chOff x="555177" y="4343399"/>
              <a:chExt cx="3421371" cy="1213339"/>
            </a:xfrm>
          </p:grpSpPr>
          <p:sp>
            <p:nvSpPr>
              <p:cNvPr id="9" name="Rectangle 8">
                <a:extLst>
                  <a:ext uri="{FF2B5EF4-FFF2-40B4-BE49-F238E27FC236}">
                    <a16:creationId xmlns:a16="http://schemas.microsoft.com/office/drawing/2014/main" id="{8DCAA76B-3476-7C47-9852-7DD5165C530B}"/>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A92ED74-0E0D-F447-8B5A-B76B5EBEB414}"/>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CD2B197B-2AE7-AD40-97DB-BDFF088C7EFE}"/>
                </a:ext>
              </a:extLst>
            </p:cNvPr>
            <p:cNvSpPr txBox="1"/>
            <p:nvPr/>
          </p:nvSpPr>
          <p:spPr>
            <a:xfrm>
              <a:off x="1639512" y="4305931"/>
              <a:ext cx="2092569" cy="1323439"/>
            </a:xfrm>
            <a:prstGeom prst="rect">
              <a:avLst/>
            </a:prstGeom>
            <a:noFill/>
          </p:spPr>
          <p:txBody>
            <a:bodyPr wrap="square" rtlCol="0">
              <a:spAutoFit/>
            </a:bodyPr>
            <a:lstStyle/>
            <a:p>
              <a:pPr algn="ctr"/>
              <a:r>
                <a:rPr lang="en-US" sz="4000" dirty="0">
                  <a:solidFill>
                    <a:srgbClr val="002060"/>
                  </a:solidFill>
                </a:rPr>
                <a:t>To Live or Die</a:t>
              </a:r>
            </a:p>
          </p:txBody>
        </p:sp>
        <p:sp>
          <p:nvSpPr>
            <p:cNvPr id="19" name="TextBox 18">
              <a:extLst>
                <a:ext uri="{FF2B5EF4-FFF2-40B4-BE49-F238E27FC236}">
                  <a16:creationId xmlns:a16="http://schemas.microsoft.com/office/drawing/2014/main" id="{89D300F6-945E-9B4E-B199-D6E6FCFA5344}"/>
                </a:ext>
              </a:extLst>
            </p:cNvPr>
            <p:cNvSpPr txBox="1"/>
            <p:nvPr/>
          </p:nvSpPr>
          <p:spPr>
            <a:xfrm>
              <a:off x="679104" y="4290642"/>
              <a:ext cx="582389" cy="1323439"/>
            </a:xfrm>
            <a:prstGeom prst="rect">
              <a:avLst/>
            </a:prstGeom>
            <a:noFill/>
          </p:spPr>
          <p:txBody>
            <a:bodyPr wrap="square" rtlCol="0">
              <a:spAutoFit/>
            </a:bodyPr>
            <a:lstStyle/>
            <a:p>
              <a:pPr algn="ctr"/>
              <a:r>
                <a:rPr lang="en-US" sz="8000" dirty="0">
                  <a:solidFill>
                    <a:srgbClr val="002060"/>
                  </a:solidFill>
                </a:rPr>
                <a:t>1</a:t>
              </a:r>
            </a:p>
          </p:txBody>
        </p:sp>
      </p:grpSp>
      <p:grpSp>
        <p:nvGrpSpPr>
          <p:cNvPr id="25" name="Group 24">
            <a:extLst>
              <a:ext uri="{FF2B5EF4-FFF2-40B4-BE49-F238E27FC236}">
                <a16:creationId xmlns:a16="http://schemas.microsoft.com/office/drawing/2014/main" id="{A00F6F13-DC06-4341-BACD-3AF18E0F9B70}"/>
              </a:ext>
            </a:extLst>
          </p:cNvPr>
          <p:cNvGrpSpPr/>
          <p:nvPr/>
        </p:nvGrpSpPr>
        <p:grpSpPr>
          <a:xfrm>
            <a:off x="4374475" y="4288346"/>
            <a:ext cx="3421371" cy="1341024"/>
            <a:chOff x="4374475" y="4288346"/>
            <a:chExt cx="3421371" cy="1341024"/>
          </a:xfrm>
        </p:grpSpPr>
        <p:grpSp>
          <p:nvGrpSpPr>
            <p:cNvPr id="12" name="Group 11">
              <a:extLst>
                <a:ext uri="{FF2B5EF4-FFF2-40B4-BE49-F238E27FC236}">
                  <a16:creationId xmlns:a16="http://schemas.microsoft.com/office/drawing/2014/main" id="{EDF0937D-79C5-904B-8BBC-9C5AE79EA552}"/>
                </a:ext>
              </a:extLst>
            </p:cNvPr>
            <p:cNvGrpSpPr/>
            <p:nvPr/>
          </p:nvGrpSpPr>
          <p:grpSpPr>
            <a:xfrm>
              <a:off x="4374475" y="4343398"/>
              <a:ext cx="3421371" cy="1213339"/>
              <a:chOff x="555177" y="4343399"/>
              <a:chExt cx="3421371" cy="1213339"/>
            </a:xfrm>
          </p:grpSpPr>
          <p:sp>
            <p:nvSpPr>
              <p:cNvPr id="13" name="Rectangle 12">
                <a:extLst>
                  <a:ext uri="{FF2B5EF4-FFF2-40B4-BE49-F238E27FC236}">
                    <a16:creationId xmlns:a16="http://schemas.microsoft.com/office/drawing/2014/main" id="{F1563520-B406-FA4A-9F72-8E9121A61DFD}"/>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85D3856-01AC-8D4D-BCEE-10E4EE24F3DF}"/>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E42CBDAB-F6AC-D248-8150-960E775D20A9}"/>
                </a:ext>
              </a:extLst>
            </p:cNvPr>
            <p:cNvSpPr txBox="1"/>
            <p:nvPr/>
          </p:nvSpPr>
          <p:spPr>
            <a:xfrm>
              <a:off x="4503214" y="4288346"/>
              <a:ext cx="582389" cy="1323439"/>
            </a:xfrm>
            <a:prstGeom prst="rect">
              <a:avLst/>
            </a:prstGeom>
            <a:noFill/>
          </p:spPr>
          <p:txBody>
            <a:bodyPr wrap="square" rtlCol="0">
              <a:spAutoFit/>
            </a:bodyPr>
            <a:lstStyle/>
            <a:p>
              <a:pPr algn="ctr"/>
              <a:r>
                <a:rPr lang="en-US" sz="8000" dirty="0">
                  <a:solidFill>
                    <a:srgbClr val="002060"/>
                  </a:solidFill>
                </a:rPr>
                <a:t>2</a:t>
              </a:r>
            </a:p>
          </p:txBody>
        </p:sp>
        <p:sp>
          <p:nvSpPr>
            <p:cNvPr id="23" name="TextBox 22">
              <a:extLst>
                <a:ext uri="{FF2B5EF4-FFF2-40B4-BE49-F238E27FC236}">
                  <a16:creationId xmlns:a16="http://schemas.microsoft.com/office/drawing/2014/main" id="{9F7481D5-F011-1747-AF69-260EE98B2BAA}"/>
                </a:ext>
              </a:extLst>
            </p:cNvPr>
            <p:cNvSpPr txBox="1"/>
            <p:nvPr/>
          </p:nvSpPr>
          <p:spPr>
            <a:xfrm>
              <a:off x="5324099" y="4305931"/>
              <a:ext cx="2401407" cy="1323439"/>
            </a:xfrm>
            <a:prstGeom prst="rect">
              <a:avLst/>
            </a:prstGeom>
            <a:noFill/>
          </p:spPr>
          <p:txBody>
            <a:bodyPr wrap="square" rtlCol="0">
              <a:spAutoFit/>
            </a:bodyPr>
            <a:lstStyle/>
            <a:p>
              <a:pPr algn="ctr"/>
              <a:r>
                <a:rPr lang="en-US" sz="4000" dirty="0">
                  <a:solidFill>
                    <a:srgbClr val="002060"/>
                  </a:solidFill>
                </a:rPr>
                <a:t>The Tough Dilemma</a:t>
              </a:r>
            </a:p>
          </p:txBody>
        </p:sp>
      </p:grpSp>
    </p:spTree>
    <p:extLst>
      <p:ext uri="{BB962C8B-B14F-4D97-AF65-F5344CB8AC3E}">
        <p14:creationId xmlns:p14="http://schemas.microsoft.com/office/powerpoint/2010/main" val="307044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Text&#10;&#10;Description automatically generated">
            <a:extLst>
              <a:ext uri="{FF2B5EF4-FFF2-40B4-BE49-F238E27FC236}">
                <a16:creationId xmlns:a16="http://schemas.microsoft.com/office/drawing/2014/main" id="{05014634-DD85-DD4A-963E-0CDDF58D27AB}"/>
              </a:ext>
            </a:extLst>
          </p:cNvPr>
          <p:cNvPicPr>
            <a:picLocks noChangeAspect="1"/>
          </p:cNvPicPr>
          <p:nvPr/>
        </p:nvPicPr>
        <p:blipFill rotWithShape="1">
          <a:blip r:embed="rId2"/>
          <a:srcRect t="9655"/>
          <a:stretch/>
        </p:blipFill>
        <p:spPr>
          <a:xfrm>
            <a:off x="20" y="1282"/>
            <a:ext cx="12191980" cy="6856718"/>
          </a:xfrm>
          <a:prstGeom prst="rect">
            <a:avLst/>
          </a:prstGeom>
        </p:spPr>
      </p:pic>
    </p:spTree>
    <p:extLst>
      <p:ext uri="{BB962C8B-B14F-4D97-AF65-F5344CB8AC3E}">
        <p14:creationId xmlns:p14="http://schemas.microsoft.com/office/powerpoint/2010/main" val="18356428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2862322"/>
            </a:xfrm>
            <a:prstGeom prst="rect">
              <a:avLst/>
            </a:prstGeom>
            <a:solidFill>
              <a:schemeClr val="bg1"/>
            </a:solidFill>
          </p:spPr>
          <p:txBody>
            <a:bodyPr wrap="square" rtlCol="0">
              <a:spAutoFit/>
            </a:bodyPr>
            <a:lstStyle/>
            <a:p>
              <a:r>
                <a:rPr lang="en-US" sz="3600" dirty="0">
                  <a:solidFill>
                    <a:srgbClr val="002060"/>
                  </a:solidFill>
                </a:rPr>
                <a:t>Phil. 1:22 </a:t>
              </a:r>
              <a:r>
                <a:rPr lang="en-US" sz="3600" dirty="0">
                  <a:solidFill>
                    <a:schemeClr val="accent5">
                      <a:lumMod val="50000"/>
                    </a:schemeClr>
                  </a:solidFill>
                </a:rPr>
                <a:t>If I am to live in the flesh, that means fruitful labor for me. Yet which I shall choose I cannot tell.</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2308324"/>
            </a:xfrm>
            <a:prstGeom prst="rect">
              <a:avLst/>
            </a:prstGeom>
            <a:solidFill>
              <a:schemeClr val="bg1"/>
            </a:solidFill>
          </p:spPr>
          <p:txBody>
            <a:bodyPr wrap="square" rtlCol="0">
              <a:spAutoFit/>
            </a:bodyPr>
            <a:lstStyle/>
            <a:p>
              <a:r>
                <a:rPr lang="en-US" sz="3600" spc="-150" dirty="0">
                  <a:solidFill>
                    <a:srgbClr val="002060"/>
                  </a:solidFill>
                </a:rPr>
                <a:t>Phil. 1:22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σαρκί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μοι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καρπὸς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ἔργου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αἱρήσομαι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οὐ</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γνωρίζω</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3160463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 picture containing indoor, floor, wood&#10;&#10;Description automatically generated">
            <a:extLst>
              <a:ext uri="{FF2B5EF4-FFF2-40B4-BE49-F238E27FC236}">
                <a16:creationId xmlns:a16="http://schemas.microsoft.com/office/drawing/2014/main" id="{4EAC7929-C04F-AC47-B71C-3021BB80AB77}"/>
              </a:ext>
            </a:extLst>
          </p:cNvPr>
          <p:cNvPicPr>
            <a:picLocks noChangeAspect="1"/>
          </p:cNvPicPr>
          <p:nvPr/>
        </p:nvPicPr>
        <p:blipFill rotWithShape="1">
          <a:blip r:embed="rId2"/>
          <a:srcRect t="7633" b="8113"/>
          <a:stretch/>
        </p:blipFill>
        <p:spPr>
          <a:xfrm>
            <a:off x="20" y="1282"/>
            <a:ext cx="12191980" cy="6856718"/>
          </a:xfrm>
          <a:prstGeom prst="rect">
            <a:avLst/>
          </a:prstGeom>
        </p:spPr>
      </p:pic>
      <p:grpSp>
        <p:nvGrpSpPr>
          <p:cNvPr id="7" name="Group 6">
            <a:extLst>
              <a:ext uri="{FF2B5EF4-FFF2-40B4-BE49-F238E27FC236}">
                <a16:creationId xmlns:a16="http://schemas.microsoft.com/office/drawing/2014/main" id="{AC5D313A-C6AB-A149-8FB9-B99CFDEBFF1A}"/>
              </a:ext>
            </a:extLst>
          </p:cNvPr>
          <p:cNvGrpSpPr/>
          <p:nvPr/>
        </p:nvGrpSpPr>
        <p:grpSpPr>
          <a:xfrm>
            <a:off x="2943207" y="2602520"/>
            <a:ext cx="6340755" cy="1635370"/>
            <a:chOff x="2548107" y="5807631"/>
            <a:chExt cx="4970342" cy="1635370"/>
          </a:xfrm>
        </p:grpSpPr>
        <p:sp>
          <p:nvSpPr>
            <p:cNvPr id="8" name="Rounded Rectangle 7">
              <a:extLst>
                <a:ext uri="{FF2B5EF4-FFF2-40B4-BE49-F238E27FC236}">
                  <a16:creationId xmlns:a16="http://schemas.microsoft.com/office/drawing/2014/main" id="{51949960-2C77-FC4D-BE20-1F508D777C35}"/>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AE9D5A6A-079A-B944-9DA1-5CC03C69015B}"/>
                </a:ext>
              </a:extLst>
            </p:cNvPr>
            <p:cNvSpPr txBox="1"/>
            <p:nvPr/>
          </p:nvSpPr>
          <p:spPr>
            <a:xfrm>
              <a:off x="2549302" y="5977869"/>
              <a:ext cx="4969147" cy="1323439"/>
            </a:xfrm>
            <a:prstGeom prst="rect">
              <a:avLst/>
            </a:prstGeom>
            <a:noFill/>
          </p:spPr>
          <p:txBody>
            <a:bodyPr wrap="square" rtlCol="0">
              <a:spAutoFit/>
            </a:bodyPr>
            <a:lstStyle/>
            <a:p>
              <a:pPr algn="ctr"/>
              <a:r>
                <a:rPr lang="en-US" sz="4000" dirty="0">
                  <a:solidFill>
                    <a:schemeClr val="bg1"/>
                  </a:solidFill>
                </a:rPr>
                <a:t>Paul’s picture makes sense, but his Greek is mighty fuzzy!</a:t>
              </a:r>
              <a:endParaRPr lang="el-GR" sz="4000" dirty="0">
                <a:solidFill>
                  <a:schemeClr val="bg1"/>
                </a:solidFill>
              </a:endParaRPr>
            </a:p>
          </p:txBody>
        </p:sp>
      </p:grpSp>
    </p:spTree>
    <p:extLst>
      <p:ext uri="{BB962C8B-B14F-4D97-AF65-F5344CB8AC3E}">
        <p14:creationId xmlns:p14="http://schemas.microsoft.com/office/powerpoint/2010/main" val="613412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6D37BC-D0B4-3540-8B3E-A3A1AE05BA84}"/>
              </a:ext>
            </a:extLst>
          </p:cNvPr>
          <p:cNvSpPr/>
          <p:nvPr/>
        </p:nvSpPr>
        <p:spPr>
          <a:xfrm>
            <a:off x="0" y="-2736"/>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703B266-826F-2542-9717-06E9E57FC51C}"/>
              </a:ext>
            </a:extLst>
          </p:cNvPr>
          <p:cNvSpPr/>
          <p:nvPr/>
        </p:nvSpPr>
        <p:spPr>
          <a:xfrm>
            <a:off x="624114"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24393" y="653142"/>
            <a:ext cx="3214561" cy="4636309"/>
          </a:xfrm>
          <a:prstGeom prst="rect">
            <a:avLst/>
          </a:prstGeom>
          <a:solidFill>
            <a:schemeClr val="bg1"/>
          </a:solidFill>
        </p:spPr>
        <p:txBody>
          <a:bodyPr wrap="square" rtlCol="0">
            <a:spAutoFit/>
          </a:bodyPr>
          <a:lstStyle/>
          <a:p>
            <a:r>
              <a:rPr lang="en-US" sz="3600" dirty="0">
                <a:solidFill>
                  <a:srgbClr val="002060"/>
                </a:solidFill>
              </a:rPr>
              <a:t>Phil. 1:22 </a:t>
            </a:r>
            <a:r>
              <a:rPr lang="en-US" sz="3600" dirty="0">
                <a:solidFill>
                  <a:schemeClr val="accent5">
                    <a:lumMod val="50000"/>
                  </a:schemeClr>
                </a:solidFill>
              </a:rPr>
              <a:t>If I am to live in the flesh, that means fruitful labor for me. Yet which I shall choose I cannot tell. (ESV)</a:t>
            </a:r>
          </a:p>
        </p:txBody>
      </p:sp>
      <p:grpSp>
        <p:nvGrpSpPr>
          <p:cNvPr id="12" name="Group 11">
            <a:extLst>
              <a:ext uri="{FF2B5EF4-FFF2-40B4-BE49-F238E27FC236}">
                <a16:creationId xmlns:a16="http://schemas.microsoft.com/office/drawing/2014/main" id="{1FF37CD8-AE5F-A44B-8BCA-5ABDEDA5A0C9}"/>
              </a:ext>
            </a:extLst>
          </p:cNvPr>
          <p:cNvGrpSpPr/>
          <p:nvPr/>
        </p:nvGrpSpPr>
        <p:grpSpPr>
          <a:xfrm>
            <a:off x="8472401" y="478971"/>
            <a:ext cx="3204342"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5" y="653142"/>
              <a:ext cx="4780423" cy="3416320"/>
            </a:xfrm>
            <a:prstGeom prst="rect">
              <a:avLst/>
            </a:prstGeom>
            <a:solidFill>
              <a:schemeClr val="bg1"/>
            </a:solidFill>
          </p:spPr>
          <p:txBody>
            <a:bodyPr wrap="square" rtlCol="0">
              <a:spAutoFit/>
            </a:bodyPr>
            <a:lstStyle/>
            <a:p>
              <a:r>
                <a:rPr lang="en-US" sz="3600" spc="-150" dirty="0">
                  <a:solidFill>
                    <a:srgbClr val="002060"/>
                  </a:solidFill>
                </a:rPr>
                <a:t>Phil. 1:22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σαρκί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μοι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καρπὸς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ἔργου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αἱρήσομαι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οὐ</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γνωρίζω</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
        <p:nvSpPr>
          <p:cNvPr id="14" name="Rectangle 13">
            <a:extLst>
              <a:ext uri="{FF2B5EF4-FFF2-40B4-BE49-F238E27FC236}">
                <a16:creationId xmlns:a16="http://schemas.microsoft.com/office/drawing/2014/main" id="{31DA53EE-B8FB-094E-8D56-CE2678CE6E45}"/>
              </a:ext>
            </a:extLst>
          </p:cNvPr>
          <p:cNvSpPr/>
          <p:nvPr/>
        </p:nvSpPr>
        <p:spPr>
          <a:xfrm>
            <a:off x="4520121"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5" name="TextBox 14">
            <a:extLst>
              <a:ext uri="{FF2B5EF4-FFF2-40B4-BE49-F238E27FC236}">
                <a16:creationId xmlns:a16="http://schemas.microsoft.com/office/drawing/2014/main" id="{C80DC67B-6652-3D49-A3E6-383A61F939F4}"/>
              </a:ext>
            </a:extLst>
          </p:cNvPr>
          <p:cNvSpPr txBox="1"/>
          <p:nvPr/>
        </p:nvSpPr>
        <p:spPr>
          <a:xfrm>
            <a:off x="4620400" y="653142"/>
            <a:ext cx="3214561" cy="5078313"/>
          </a:xfrm>
          <a:prstGeom prst="rect">
            <a:avLst/>
          </a:prstGeom>
          <a:solidFill>
            <a:schemeClr val="bg1"/>
          </a:solidFill>
        </p:spPr>
        <p:txBody>
          <a:bodyPr wrap="square" rtlCol="0">
            <a:spAutoFit/>
          </a:bodyPr>
          <a:lstStyle/>
          <a:p>
            <a:r>
              <a:rPr lang="en-US" sz="3600" dirty="0">
                <a:solidFill>
                  <a:srgbClr val="002060"/>
                </a:solidFill>
              </a:rPr>
              <a:t>Phil. 1:22 </a:t>
            </a:r>
            <a:r>
              <a:rPr lang="en-US" sz="3600" dirty="0">
                <a:solidFill>
                  <a:schemeClr val="accent5">
                    <a:lumMod val="50000"/>
                  </a:schemeClr>
                </a:solidFill>
              </a:rPr>
              <a:t>If I am to go on living in the body, this will mean fruitful labor for me. Yet what shall I choose? I do not know! (NIV)</a:t>
            </a:r>
          </a:p>
        </p:txBody>
      </p:sp>
    </p:spTree>
    <p:extLst>
      <p:ext uri="{BB962C8B-B14F-4D97-AF65-F5344CB8AC3E}">
        <p14:creationId xmlns:p14="http://schemas.microsoft.com/office/powerpoint/2010/main" val="39367687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6D37BC-D0B4-3540-8B3E-A3A1AE05BA84}"/>
              </a:ext>
            </a:extLst>
          </p:cNvPr>
          <p:cNvSpPr/>
          <p:nvPr/>
        </p:nvSpPr>
        <p:spPr>
          <a:xfrm>
            <a:off x="0" y="-2736"/>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703B266-826F-2542-9717-06E9E57FC51C}"/>
              </a:ext>
            </a:extLst>
          </p:cNvPr>
          <p:cNvSpPr/>
          <p:nvPr/>
        </p:nvSpPr>
        <p:spPr>
          <a:xfrm>
            <a:off x="624114"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24393" y="653142"/>
            <a:ext cx="3214561" cy="4636309"/>
          </a:xfrm>
          <a:prstGeom prst="rect">
            <a:avLst/>
          </a:prstGeom>
          <a:solidFill>
            <a:schemeClr val="bg1"/>
          </a:solidFill>
        </p:spPr>
        <p:txBody>
          <a:bodyPr wrap="square" rtlCol="0">
            <a:spAutoFit/>
          </a:bodyPr>
          <a:lstStyle/>
          <a:p>
            <a:r>
              <a:rPr lang="en-US" sz="3600" dirty="0">
                <a:solidFill>
                  <a:srgbClr val="002060"/>
                </a:solidFill>
              </a:rPr>
              <a:t>Phil. 1:22 </a:t>
            </a:r>
            <a:r>
              <a:rPr lang="en-US" sz="3600" dirty="0">
                <a:solidFill>
                  <a:schemeClr val="accent5">
                    <a:lumMod val="50000"/>
                  </a:schemeClr>
                </a:solidFill>
              </a:rPr>
              <a:t>If I am to live in the flesh, that means fruitful labor for me. Yet which I shall choose I cannot tell. (ESV)</a:t>
            </a:r>
          </a:p>
        </p:txBody>
      </p:sp>
      <p:grpSp>
        <p:nvGrpSpPr>
          <p:cNvPr id="12" name="Group 11">
            <a:extLst>
              <a:ext uri="{FF2B5EF4-FFF2-40B4-BE49-F238E27FC236}">
                <a16:creationId xmlns:a16="http://schemas.microsoft.com/office/drawing/2014/main" id="{1FF37CD8-AE5F-A44B-8BCA-5ABDEDA5A0C9}"/>
              </a:ext>
            </a:extLst>
          </p:cNvPr>
          <p:cNvGrpSpPr/>
          <p:nvPr/>
        </p:nvGrpSpPr>
        <p:grpSpPr>
          <a:xfrm>
            <a:off x="8472401" y="478971"/>
            <a:ext cx="3204342"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5" y="653142"/>
              <a:ext cx="4780423" cy="3416320"/>
            </a:xfrm>
            <a:prstGeom prst="rect">
              <a:avLst/>
            </a:prstGeom>
            <a:solidFill>
              <a:schemeClr val="bg1"/>
            </a:solidFill>
          </p:spPr>
          <p:txBody>
            <a:bodyPr wrap="square" rtlCol="0">
              <a:spAutoFit/>
            </a:bodyPr>
            <a:lstStyle/>
            <a:p>
              <a:r>
                <a:rPr lang="en-US" sz="3600" spc="-150" dirty="0">
                  <a:solidFill>
                    <a:srgbClr val="002060"/>
                  </a:solidFill>
                </a:rPr>
                <a:t>Phil. 1:22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ζῆν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σαρκί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μοι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καρπὸς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ἔργου</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αἱρήσομαι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οὐ</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γνωρίζω</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
        <p:nvSpPr>
          <p:cNvPr id="14" name="Rectangle 13">
            <a:extLst>
              <a:ext uri="{FF2B5EF4-FFF2-40B4-BE49-F238E27FC236}">
                <a16:creationId xmlns:a16="http://schemas.microsoft.com/office/drawing/2014/main" id="{31DA53EE-B8FB-094E-8D56-CE2678CE6E45}"/>
              </a:ext>
            </a:extLst>
          </p:cNvPr>
          <p:cNvSpPr/>
          <p:nvPr/>
        </p:nvSpPr>
        <p:spPr>
          <a:xfrm>
            <a:off x="4520121"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5" name="TextBox 14">
            <a:extLst>
              <a:ext uri="{FF2B5EF4-FFF2-40B4-BE49-F238E27FC236}">
                <a16:creationId xmlns:a16="http://schemas.microsoft.com/office/drawing/2014/main" id="{C80DC67B-6652-3D49-A3E6-383A61F939F4}"/>
              </a:ext>
            </a:extLst>
          </p:cNvPr>
          <p:cNvSpPr txBox="1"/>
          <p:nvPr/>
        </p:nvSpPr>
        <p:spPr>
          <a:xfrm>
            <a:off x="4620400" y="653142"/>
            <a:ext cx="3214561" cy="5078313"/>
          </a:xfrm>
          <a:prstGeom prst="rect">
            <a:avLst/>
          </a:prstGeom>
          <a:solidFill>
            <a:schemeClr val="bg1"/>
          </a:solidFill>
        </p:spPr>
        <p:txBody>
          <a:bodyPr wrap="square" rtlCol="0">
            <a:spAutoFit/>
          </a:bodyPr>
          <a:lstStyle/>
          <a:p>
            <a:r>
              <a:rPr lang="en-US" sz="3600" dirty="0">
                <a:solidFill>
                  <a:srgbClr val="002060"/>
                </a:solidFill>
              </a:rPr>
              <a:t>Phil. 1:22 </a:t>
            </a:r>
            <a:r>
              <a:rPr lang="en-US" sz="3600" dirty="0">
                <a:solidFill>
                  <a:schemeClr val="accent5">
                    <a:lumMod val="50000"/>
                  </a:schemeClr>
                </a:solidFill>
              </a:rPr>
              <a:t>If I am to go on living in the body, this will mean fruitful labor for me. Yet what shall I choose? I do not know! (NIV)</a:t>
            </a:r>
          </a:p>
        </p:txBody>
      </p:sp>
    </p:spTree>
    <p:extLst>
      <p:ext uri="{BB962C8B-B14F-4D97-AF65-F5344CB8AC3E}">
        <p14:creationId xmlns:p14="http://schemas.microsoft.com/office/powerpoint/2010/main" val="18717756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1F68FC-06BE-EE44-87BD-1C2F0A2E2C0B}"/>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C93819-D58E-6343-A6F4-63788D46FE43}"/>
              </a:ext>
            </a:extLst>
          </p:cNvPr>
          <p:cNvPicPr>
            <a:picLocks noChangeAspect="1"/>
          </p:cNvPicPr>
          <p:nvPr/>
        </p:nvPicPr>
        <p:blipFill rotWithShape="1">
          <a:blip r:embed="rId2"/>
          <a:srcRect t="43076" b="2308"/>
          <a:stretch/>
        </p:blipFill>
        <p:spPr>
          <a:xfrm>
            <a:off x="202822" y="2198075"/>
            <a:ext cx="11821525" cy="3745524"/>
          </a:xfrm>
          <a:prstGeom prst="rect">
            <a:avLst/>
          </a:prstGeom>
        </p:spPr>
      </p:pic>
      <p:grpSp>
        <p:nvGrpSpPr>
          <p:cNvPr id="5" name="Group 4">
            <a:extLst>
              <a:ext uri="{FF2B5EF4-FFF2-40B4-BE49-F238E27FC236}">
                <a16:creationId xmlns:a16="http://schemas.microsoft.com/office/drawing/2014/main" id="{BEFB9545-91B1-7544-96F5-1F83EB34C4FC}"/>
              </a:ext>
            </a:extLst>
          </p:cNvPr>
          <p:cNvGrpSpPr/>
          <p:nvPr/>
        </p:nvGrpSpPr>
        <p:grpSpPr>
          <a:xfrm>
            <a:off x="1671255" y="914401"/>
            <a:ext cx="2584222" cy="1635370"/>
            <a:chOff x="2548107" y="5807631"/>
            <a:chExt cx="4970342" cy="1635370"/>
          </a:xfrm>
        </p:grpSpPr>
        <p:sp>
          <p:nvSpPr>
            <p:cNvPr id="6" name="Rounded Rectangle 5">
              <a:extLst>
                <a:ext uri="{FF2B5EF4-FFF2-40B4-BE49-F238E27FC236}">
                  <a16:creationId xmlns:a16="http://schemas.microsoft.com/office/drawing/2014/main" id="{D1BB596C-0FA0-1E4B-9675-81BF57386332}"/>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D45971D-A837-574C-B40D-AFD6195CBEFC}"/>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8" name="Group 7">
            <a:extLst>
              <a:ext uri="{FF2B5EF4-FFF2-40B4-BE49-F238E27FC236}">
                <a16:creationId xmlns:a16="http://schemas.microsoft.com/office/drawing/2014/main" id="{C156F523-CCB7-5847-8C9A-1B09C95B9793}"/>
              </a:ext>
            </a:extLst>
          </p:cNvPr>
          <p:cNvGrpSpPr/>
          <p:nvPr/>
        </p:nvGrpSpPr>
        <p:grpSpPr>
          <a:xfrm>
            <a:off x="8315978" y="914401"/>
            <a:ext cx="2584222" cy="1635370"/>
            <a:chOff x="2548107" y="5807631"/>
            <a:chExt cx="4970342" cy="1635370"/>
          </a:xfrm>
        </p:grpSpPr>
        <p:sp>
          <p:nvSpPr>
            <p:cNvPr id="9" name="Rounded Rectangle 8">
              <a:extLst>
                <a:ext uri="{FF2B5EF4-FFF2-40B4-BE49-F238E27FC236}">
                  <a16:creationId xmlns:a16="http://schemas.microsoft.com/office/drawing/2014/main" id="{6841B4E6-BD2E-3B4D-9F45-ECF2DB3550D8}"/>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49E040B-F813-604C-AE75-DDE5C4717E49}"/>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spTree>
    <p:extLst>
      <p:ext uri="{BB962C8B-B14F-4D97-AF65-F5344CB8AC3E}">
        <p14:creationId xmlns:p14="http://schemas.microsoft.com/office/powerpoint/2010/main" val="1785038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078313"/>
            </a:xfrm>
            <a:prstGeom prst="rect">
              <a:avLst/>
            </a:prstGeom>
            <a:solidFill>
              <a:schemeClr val="bg1"/>
            </a:solidFill>
          </p:spPr>
          <p:txBody>
            <a:bodyPr wrap="square" rtlCol="0">
              <a:spAutoFit/>
            </a:bodyPr>
            <a:lstStyle/>
            <a:p>
              <a:r>
                <a:rPr lang="en-US" sz="3600" dirty="0">
                  <a:solidFill>
                    <a:srgbClr val="002060"/>
                  </a:solidFill>
                </a:rPr>
                <a:t>Phil. 1:23-24 </a:t>
              </a:r>
              <a:r>
                <a:rPr lang="en-US" sz="3600" dirty="0">
                  <a:solidFill>
                    <a:schemeClr val="accent5">
                      <a:lumMod val="50000"/>
                    </a:schemeClr>
                  </a:solidFill>
                </a:rPr>
                <a:t> </a:t>
              </a:r>
              <a:r>
                <a:rPr lang="en-US" sz="3600" dirty="0">
                  <a:solidFill>
                    <a:schemeClr val="accent5">
                      <a:lumMod val="50000"/>
                    </a:schemeClr>
                  </a:solidFill>
                  <a:highlight>
                    <a:srgbClr val="FFFF00"/>
                  </a:highlight>
                </a:rPr>
                <a:t>I am hard pressed</a:t>
              </a:r>
              <a:r>
                <a:rPr lang="en-US" sz="3600" dirty="0">
                  <a:solidFill>
                    <a:schemeClr val="accent5">
                      <a:lumMod val="50000"/>
                    </a:schemeClr>
                  </a:solidFill>
                </a:rPr>
                <a:t> between the two. My desire is to depart and be with Christ, for that is far better. But to remain in the flesh is more necessary on your account.</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4770537"/>
            </a:xfrm>
            <a:prstGeom prst="rect">
              <a:avLst/>
            </a:prstGeom>
            <a:solidFill>
              <a:schemeClr val="bg1"/>
            </a:solidFill>
          </p:spPr>
          <p:txBody>
            <a:bodyPr wrap="square" rtlCol="0">
              <a:spAutoFit/>
            </a:bodyPr>
            <a:lstStyle/>
            <a:p>
              <a:r>
                <a:rPr lang="en-US" sz="3600" spc="-150" dirty="0">
                  <a:solidFill>
                    <a:srgbClr val="002060"/>
                  </a:solidFill>
                </a:rPr>
                <a:t>Phil. 1:23-24 </a:t>
              </a:r>
              <a:r>
                <a:rPr lang="el-GR" sz="38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συνέχομαι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ἐκ</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τῶν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δύο</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ἐπιθυμίαν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ἔχων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ἀναλῦσαι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σὺν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Χριστῷ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εἶναι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πολλῷ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μᾶλλον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κρεῖσσον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ἐπιμένειν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τῇ</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σαρκὶ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ἀναγκαιότερον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ὑμᾶς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13" name="Group 12">
            <a:extLst>
              <a:ext uri="{FF2B5EF4-FFF2-40B4-BE49-F238E27FC236}">
                <a16:creationId xmlns:a16="http://schemas.microsoft.com/office/drawing/2014/main" id="{87FABA27-FF42-CF4B-92A8-5842282239F7}"/>
              </a:ext>
            </a:extLst>
          </p:cNvPr>
          <p:cNvGrpSpPr/>
          <p:nvPr/>
        </p:nvGrpSpPr>
        <p:grpSpPr>
          <a:xfrm>
            <a:off x="735131" y="3249260"/>
            <a:ext cx="10721738" cy="1748669"/>
            <a:chOff x="329109" y="5692626"/>
            <a:chExt cx="8404473" cy="1748669"/>
          </a:xfrm>
        </p:grpSpPr>
        <p:sp>
          <p:nvSpPr>
            <p:cNvPr id="14" name="Rounded Rectangle 13">
              <a:extLst>
                <a:ext uri="{FF2B5EF4-FFF2-40B4-BE49-F238E27FC236}">
                  <a16:creationId xmlns:a16="http://schemas.microsoft.com/office/drawing/2014/main" id="{13A06E9B-3F33-354E-AF71-10BDE0A004B8}"/>
                </a:ext>
              </a:extLst>
            </p:cNvPr>
            <p:cNvSpPr/>
            <p:nvPr/>
          </p:nvSpPr>
          <p:spPr>
            <a:xfrm>
              <a:off x="329109" y="5692626"/>
              <a:ext cx="8404473" cy="1748669"/>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AB825E1-2714-3542-AB19-B5A43F145C1A}"/>
                </a:ext>
              </a:extLst>
            </p:cNvPr>
            <p:cNvSpPr txBox="1"/>
            <p:nvPr/>
          </p:nvSpPr>
          <p:spPr>
            <a:xfrm>
              <a:off x="372982" y="5886671"/>
              <a:ext cx="8360600" cy="1323439"/>
            </a:xfrm>
            <a:prstGeom prst="rect">
              <a:avLst/>
            </a:prstGeom>
            <a:noFill/>
          </p:spPr>
          <p:txBody>
            <a:bodyPr wrap="square" rtlCol="0">
              <a:spAutoFit/>
            </a:bodyPr>
            <a:lstStyle/>
            <a:p>
              <a:pPr algn="ctr"/>
              <a:r>
                <a:rPr lang="en-US" sz="4000" dirty="0">
                  <a:solidFill>
                    <a:schemeClr val="bg1"/>
                  </a:solidFill>
                </a:rPr>
                <a:t>“hard pressed” (</a:t>
              </a:r>
              <a:r>
                <a:rPr lang="en-US" sz="4000" i="1" dirty="0" err="1">
                  <a:solidFill>
                    <a:schemeClr val="bg1"/>
                  </a:solidFill>
                </a:rPr>
                <a:t>sunexo</a:t>
              </a:r>
              <a:r>
                <a:rPr lang="en-US" sz="4000" dirty="0">
                  <a:solidFill>
                    <a:schemeClr val="bg1"/>
                  </a:solidFill>
                </a:rPr>
                <a:t> - </a:t>
              </a:r>
              <a:r>
                <a:rPr lang="el-GR" sz="4000" dirty="0" err="1">
                  <a:solidFill>
                    <a:schemeClr val="bg1"/>
                  </a:solidFill>
                  <a:latin typeface="Times New Roman" panose="02020603050405020304" pitchFamily="18" charset="0"/>
                  <a:cs typeface="Times New Roman" panose="02020603050405020304" pitchFamily="18" charset="0"/>
                </a:rPr>
                <a:t>συνέχω</a:t>
              </a:r>
              <a:r>
                <a:rPr lang="en-US" sz="4000" dirty="0">
                  <a:solidFill>
                    <a:schemeClr val="bg1"/>
                  </a:solidFill>
                </a:rPr>
                <a:t>) surrounded; to cause distress; to occupy one’s attention intensely</a:t>
              </a:r>
              <a:endParaRPr lang="el-GR" sz="4000" dirty="0">
                <a:solidFill>
                  <a:schemeClr val="bg1"/>
                </a:solidFill>
              </a:endParaRPr>
            </a:p>
          </p:txBody>
        </p:sp>
      </p:grpSp>
      <p:grpSp>
        <p:nvGrpSpPr>
          <p:cNvPr id="16" name="Group 15">
            <a:extLst>
              <a:ext uri="{FF2B5EF4-FFF2-40B4-BE49-F238E27FC236}">
                <a16:creationId xmlns:a16="http://schemas.microsoft.com/office/drawing/2014/main" id="{D5529862-EADE-0140-A729-E37052466BF8}"/>
              </a:ext>
            </a:extLst>
          </p:cNvPr>
          <p:cNvGrpSpPr/>
          <p:nvPr/>
        </p:nvGrpSpPr>
        <p:grpSpPr>
          <a:xfrm>
            <a:off x="2351056" y="4869880"/>
            <a:ext cx="2169362" cy="793252"/>
            <a:chOff x="934638" y="5801305"/>
            <a:chExt cx="1700503" cy="793252"/>
          </a:xfrm>
        </p:grpSpPr>
        <p:sp>
          <p:nvSpPr>
            <p:cNvPr id="17" name="Rounded Rectangle 16">
              <a:extLst>
                <a:ext uri="{FF2B5EF4-FFF2-40B4-BE49-F238E27FC236}">
                  <a16:creationId xmlns:a16="http://schemas.microsoft.com/office/drawing/2014/main" id="{A084E9B7-A961-5447-A42C-2B94423329F6}"/>
                </a:ext>
              </a:extLst>
            </p:cNvPr>
            <p:cNvSpPr/>
            <p:nvPr/>
          </p:nvSpPr>
          <p:spPr>
            <a:xfrm>
              <a:off x="934638" y="5801305"/>
              <a:ext cx="1700503" cy="79325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21828C3-52F6-CC44-B606-E89B04B32CE9}"/>
                </a:ext>
              </a:extLst>
            </p:cNvPr>
            <p:cNvSpPr txBox="1"/>
            <p:nvPr/>
          </p:nvSpPr>
          <p:spPr>
            <a:xfrm>
              <a:off x="934638" y="5886671"/>
              <a:ext cx="1700503" cy="707886"/>
            </a:xfrm>
            <a:prstGeom prst="rect">
              <a:avLst/>
            </a:prstGeom>
            <a:noFill/>
          </p:spPr>
          <p:txBody>
            <a:bodyPr wrap="square" rtlCol="0">
              <a:spAutoFit/>
            </a:bodyPr>
            <a:lstStyle/>
            <a:p>
              <a:pPr algn="ctr"/>
              <a:r>
                <a:rPr lang="en-US" sz="4000" dirty="0">
                  <a:solidFill>
                    <a:schemeClr val="bg1"/>
                  </a:solidFill>
                </a:rPr>
                <a:t>Lk 12:50</a:t>
              </a:r>
              <a:endParaRPr lang="el-GR" sz="4000" dirty="0">
                <a:solidFill>
                  <a:schemeClr val="bg1"/>
                </a:solidFill>
              </a:endParaRPr>
            </a:p>
          </p:txBody>
        </p:sp>
      </p:grpSp>
      <p:grpSp>
        <p:nvGrpSpPr>
          <p:cNvPr id="19" name="Group 18">
            <a:extLst>
              <a:ext uri="{FF2B5EF4-FFF2-40B4-BE49-F238E27FC236}">
                <a16:creationId xmlns:a16="http://schemas.microsoft.com/office/drawing/2014/main" id="{4C8595B3-7657-914A-AB5E-5FD25D8A9E6C}"/>
              </a:ext>
            </a:extLst>
          </p:cNvPr>
          <p:cNvGrpSpPr/>
          <p:nvPr/>
        </p:nvGrpSpPr>
        <p:grpSpPr>
          <a:xfrm>
            <a:off x="7671582" y="4912563"/>
            <a:ext cx="2169362" cy="793252"/>
            <a:chOff x="934638" y="5801305"/>
            <a:chExt cx="1700503" cy="793252"/>
          </a:xfrm>
        </p:grpSpPr>
        <p:sp>
          <p:nvSpPr>
            <p:cNvPr id="20" name="Rounded Rectangle 19">
              <a:extLst>
                <a:ext uri="{FF2B5EF4-FFF2-40B4-BE49-F238E27FC236}">
                  <a16:creationId xmlns:a16="http://schemas.microsoft.com/office/drawing/2014/main" id="{7A8357A0-3692-3249-87C5-B5B80AFA96A7}"/>
                </a:ext>
              </a:extLst>
            </p:cNvPr>
            <p:cNvSpPr/>
            <p:nvPr/>
          </p:nvSpPr>
          <p:spPr>
            <a:xfrm>
              <a:off x="934638" y="5801305"/>
              <a:ext cx="1700503" cy="79325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DBF7852-DA71-6E45-A858-F41D393BB6F2}"/>
                </a:ext>
              </a:extLst>
            </p:cNvPr>
            <p:cNvSpPr txBox="1"/>
            <p:nvPr/>
          </p:nvSpPr>
          <p:spPr>
            <a:xfrm>
              <a:off x="934638" y="5886671"/>
              <a:ext cx="1700503" cy="707886"/>
            </a:xfrm>
            <a:prstGeom prst="rect">
              <a:avLst/>
            </a:prstGeom>
            <a:noFill/>
          </p:spPr>
          <p:txBody>
            <a:bodyPr wrap="square" rtlCol="0">
              <a:spAutoFit/>
            </a:bodyPr>
            <a:lstStyle/>
            <a:p>
              <a:pPr algn="ctr"/>
              <a:r>
                <a:rPr lang="en-US" sz="4000" dirty="0">
                  <a:solidFill>
                    <a:schemeClr val="bg1"/>
                  </a:solidFill>
                </a:rPr>
                <a:t>Lk 4:38</a:t>
              </a:r>
              <a:endParaRPr lang="el-GR" sz="4000" dirty="0">
                <a:solidFill>
                  <a:schemeClr val="bg1"/>
                </a:solidFill>
              </a:endParaRPr>
            </a:p>
          </p:txBody>
        </p:sp>
      </p:grpSp>
    </p:spTree>
    <p:extLst>
      <p:ext uri="{BB962C8B-B14F-4D97-AF65-F5344CB8AC3E}">
        <p14:creationId xmlns:p14="http://schemas.microsoft.com/office/powerpoint/2010/main" val="245573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floor, indoor, accessory&#10;&#10;Description automatically generated">
            <a:extLst>
              <a:ext uri="{FF2B5EF4-FFF2-40B4-BE49-F238E27FC236}">
                <a16:creationId xmlns:a16="http://schemas.microsoft.com/office/drawing/2014/main" id="{6C687FB4-07D5-A640-949A-F3F636D9637E}"/>
              </a:ext>
            </a:extLst>
          </p:cNvPr>
          <p:cNvPicPr>
            <a:picLocks noChangeAspect="1"/>
          </p:cNvPicPr>
          <p:nvPr/>
        </p:nvPicPr>
        <p:blipFill rotWithShape="1">
          <a:blip r:embed="rId2"/>
          <a:srcRect t="14796" b="314"/>
          <a:stretch/>
        </p:blipFill>
        <p:spPr>
          <a:xfrm>
            <a:off x="20" y="1282"/>
            <a:ext cx="12191980" cy="6856718"/>
          </a:xfrm>
          <a:prstGeom prst="rect">
            <a:avLst/>
          </a:prstGeom>
        </p:spPr>
      </p:pic>
      <p:sp>
        <p:nvSpPr>
          <p:cNvPr id="7" name="TextBox 6">
            <a:extLst>
              <a:ext uri="{FF2B5EF4-FFF2-40B4-BE49-F238E27FC236}">
                <a16:creationId xmlns:a16="http://schemas.microsoft.com/office/drawing/2014/main" id="{0D9ACFEC-A3E4-2249-AF64-D55171A02DEA}"/>
              </a:ext>
            </a:extLst>
          </p:cNvPr>
          <p:cNvSpPr txBox="1"/>
          <p:nvPr/>
        </p:nvSpPr>
        <p:spPr>
          <a:xfrm>
            <a:off x="763116" y="234884"/>
            <a:ext cx="10665768" cy="707886"/>
          </a:xfrm>
          <a:prstGeom prst="rect">
            <a:avLst/>
          </a:prstGeom>
          <a:noFill/>
        </p:spPr>
        <p:txBody>
          <a:bodyPr wrap="square" rtlCol="0">
            <a:spAutoFit/>
          </a:bodyPr>
          <a:lstStyle/>
          <a:p>
            <a:pPr algn="ctr"/>
            <a:r>
              <a:rPr lang="en-US" sz="4000" dirty="0">
                <a:solidFill>
                  <a:schemeClr val="bg1"/>
                </a:solidFill>
              </a:rPr>
              <a:t>“hard pressed” (</a:t>
            </a:r>
            <a:r>
              <a:rPr lang="en-US" sz="4000" i="1" dirty="0" err="1">
                <a:solidFill>
                  <a:schemeClr val="bg1"/>
                </a:solidFill>
              </a:rPr>
              <a:t>sunexo</a:t>
            </a:r>
            <a:r>
              <a:rPr lang="en-US" sz="4000" dirty="0">
                <a:solidFill>
                  <a:schemeClr val="bg1"/>
                </a:solidFill>
              </a:rPr>
              <a:t> - </a:t>
            </a:r>
            <a:r>
              <a:rPr lang="el-GR" sz="4000" dirty="0" err="1">
                <a:solidFill>
                  <a:schemeClr val="bg1"/>
                </a:solidFill>
                <a:latin typeface="Times New Roman" panose="02020603050405020304" pitchFamily="18" charset="0"/>
                <a:cs typeface="Times New Roman" panose="02020603050405020304" pitchFamily="18" charset="0"/>
              </a:rPr>
              <a:t>συνέχω</a:t>
            </a:r>
            <a:r>
              <a:rPr lang="en-US" sz="4000" dirty="0">
                <a:solidFill>
                  <a:schemeClr val="bg1"/>
                </a:solidFill>
              </a:rPr>
              <a:t>) surrounded</a:t>
            </a:r>
            <a:endParaRPr lang="el-GR" sz="4000" dirty="0">
              <a:solidFill>
                <a:schemeClr val="bg1"/>
              </a:solidFill>
            </a:endParaRPr>
          </a:p>
        </p:txBody>
      </p:sp>
    </p:spTree>
    <p:extLst>
      <p:ext uri="{BB962C8B-B14F-4D97-AF65-F5344CB8AC3E}">
        <p14:creationId xmlns:p14="http://schemas.microsoft.com/office/powerpoint/2010/main" val="3764443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standing on a boat&#10;&#10;Description automatically generated with medium confidence">
            <a:extLst>
              <a:ext uri="{FF2B5EF4-FFF2-40B4-BE49-F238E27FC236}">
                <a16:creationId xmlns:a16="http://schemas.microsoft.com/office/drawing/2014/main" id="{5A7B964D-81E9-B74D-99BF-B4E54F3E5278}"/>
              </a:ext>
            </a:extLst>
          </p:cNvPr>
          <p:cNvPicPr>
            <a:picLocks noChangeAspect="1"/>
          </p:cNvPicPr>
          <p:nvPr/>
        </p:nvPicPr>
        <p:blipFill rotWithShape="1">
          <a:blip r:embed="rId2"/>
          <a:srcRect t="20151" b="4863"/>
          <a:stretch/>
        </p:blipFill>
        <p:spPr>
          <a:xfrm>
            <a:off x="20" y="1282"/>
            <a:ext cx="12191980" cy="6856718"/>
          </a:xfrm>
          <a:prstGeom prst="rect">
            <a:avLst/>
          </a:prstGeom>
        </p:spPr>
      </p:pic>
      <p:sp>
        <p:nvSpPr>
          <p:cNvPr id="6" name="TextBox 5">
            <a:extLst>
              <a:ext uri="{FF2B5EF4-FFF2-40B4-BE49-F238E27FC236}">
                <a16:creationId xmlns:a16="http://schemas.microsoft.com/office/drawing/2014/main" id="{ED4BECA0-D803-DC43-AE28-58B155CD13F9}"/>
              </a:ext>
            </a:extLst>
          </p:cNvPr>
          <p:cNvSpPr txBox="1"/>
          <p:nvPr/>
        </p:nvSpPr>
        <p:spPr>
          <a:xfrm>
            <a:off x="1845223" y="0"/>
            <a:ext cx="8501554" cy="1200329"/>
          </a:xfrm>
          <a:prstGeom prst="rect">
            <a:avLst/>
          </a:prstGeom>
          <a:solidFill>
            <a:srgbClr val="FFFFFF">
              <a:alpha val="50196"/>
            </a:srgbClr>
          </a:solidFill>
        </p:spPr>
        <p:txBody>
          <a:bodyPr wrap="square" rtlCol="0">
            <a:spAutoFit/>
          </a:bodyPr>
          <a:lstStyle/>
          <a:p>
            <a:pPr algn="ctr"/>
            <a:r>
              <a:rPr lang="en-US" sz="3600" spc="-150" dirty="0">
                <a:solidFill>
                  <a:srgbClr val="002060"/>
                </a:solidFill>
              </a:rPr>
              <a:t>“hard pressed” (</a:t>
            </a:r>
            <a:r>
              <a:rPr lang="en-US" sz="3600" i="1" spc="-150" dirty="0" err="1">
                <a:solidFill>
                  <a:srgbClr val="002060"/>
                </a:solidFill>
              </a:rPr>
              <a:t>sunexo</a:t>
            </a:r>
            <a:r>
              <a:rPr lang="en-US" sz="3600" spc="-150" dirty="0">
                <a:solidFill>
                  <a:srgbClr val="002060"/>
                </a:solidFill>
              </a:rPr>
              <a:t> - </a:t>
            </a:r>
            <a:r>
              <a:rPr lang="el-GR" sz="3600" spc="-150" dirty="0" err="1">
                <a:solidFill>
                  <a:srgbClr val="002060"/>
                </a:solidFill>
                <a:latin typeface="Times New Roman" panose="02020603050405020304" pitchFamily="18" charset="0"/>
                <a:cs typeface="Times New Roman" panose="02020603050405020304" pitchFamily="18" charset="0"/>
              </a:rPr>
              <a:t>συνέχω</a:t>
            </a:r>
            <a:r>
              <a:rPr lang="en-US" sz="3600" spc="-150" dirty="0">
                <a:solidFill>
                  <a:srgbClr val="002060"/>
                </a:solidFill>
              </a:rPr>
              <a:t>) surrounded; to cause distress; to occupy one’s attention intensely</a:t>
            </a:r>
            <a:endParaRPr lang="el-GR" sz="3600" spc="-150" dirty="0">
              <a:solidFill>
                <a:srgbClr val="002060"/>
              </a:solidFill>
            </a:endParaRPr>
          </a:p>
        </p:txBody>
      </p:sp>
    </p:spTree>
    <p:extLst>
      <p:ext uri="{BB962C8B-B14F-4D97-AF65-F5344CB8AC3E}">
        <p14:creationId xmlns:p14="http://schemas.microsoft.com/office/powerpoint/2010/main" val="35166173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078313"/>
            </a:xfrm>
            <a:prstGeom prst="rect">
              <a:avLst/>
            </a:prstGeom>
            <a:solidFill>
              <a:schemeClr val="bg1"/>
            </a:solidFill>
          </p:spPr>
          <p:txBody>
            <a:bodyPr wrap="square" rtlCol="0">
              <a:spAutoFit/>
            </a:bodyPr>
            <a:lstStyle/>
            <a:p>
              <a:r>
                <a:rPr lang="en-US" sz="3600" dirty="0">
                  <a:solidFill>
                    <a:srgbClr val="002060"/>
                  </a:solidFill>
                </a:rPr>
                <a:t>Phil. 1:23-24 </a:t>
              </a:r>
              <a:r>
                <a:rPr lang="en-US" sz="3600" dirty="0">
                  <a:solidFill>
                    <a:schemeClr val="accent5">
                      <a:lumMod val="50000"/>
                    </a:schemeClr>
                  </a:solidFill>
                </a:rPr>
                <a:t> </a:t>
              </a:r>
              <a:r>
                <a:rPr lang="en-US" sz="3600" dirty="0">
                  <a:solidFill>
                    <a:schemeClr val="accent5">
                      <a:lumMod val="50000"/>
                    </a:schemeClr>
                  </a:solidFill>
                  <a:highlight>
                    <a:srgbClr val="FFFF00"/>
                  </a:highlight>
                </a:rPr>
                <a:t>I am hard pressed</a:t>
              </a:r>
              <a:r>
                <a:rPr lang="en-US" sz="3600" dirty="0">
                  <a:solidFill>
                    <a:schemeClr val="accent5">
                      <a:lumMod val="50000"/>
                    </a:schemeClr>
                  </a:solidFill>
                </a:rPr>
                <a:t> between the two. My desire is to depart and be with Christ, for that is far better. But to remain in the flesh is more necessary on your account.</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4770537"/>
            </a:xfrm>
            <a:prstGeom prst="rect">
              <a:avLst/>
            </a:prstGeom>
            <a:solidFill>
              <a:schemeClr val="bg1"/>
            </a:solidFill>
          </p:spPr>
          <p:txBody>
            <a:bodyPr wrap="square" rtlCol="0">
              <a:spAutoFit/>
            </a:bodyPr>
            <a:lstStyle/>
            <a:p>
              <a:r>
                <a:rPr lang="en-US" sz="3600" spc="-150" dirty="0">
                  <a:solidFill>
                    <a:srgbClr val="002060"/>
                  </a:solidFill>
                </a:rPr>
                <a:t>Phil. 1:23-24 </a:t>
              </a:r>
              <a:r>
                <a:rPr lang="el-GR" sz="38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συνέχομαι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ἐκ</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τῶν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δύο</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ἐπιθυμίαν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ἔχων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ἀναλῦσαι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σὺν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Χριστῷ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εἶναι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πολλῷ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μᾶλλον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κρεῖσσον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ἐπιμένειν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τῇ</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σαρκὶ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ἀναγκαιότερον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ὑμᾶς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grpSp>
        <p:nvGrpSpPr>
          <p:cNvPr id="13" name="Group 12">
            <a:extLst>
              <a:ext uri="{FF2B5EF4-FFF2-40B4-BE49-F238E27FC236}">
                <a16:creationId xmlns:a16="http://schemas.microsoft.com/office/drawing/2014/main" id="{87FABA27-FF42-CF4B-92A8-5842282239F7}"/>
              </a:ext>
            </a:extLst>
          </p:cNvPr>
          <p:cNvGrpSpPr/>
          <p:nvPr/>
        </p:nvGrpSpPr>
        <p:grpSpPr>
          <a:xfrm>
            <a:off x="735131" y="3249260"/>
            <a:ext cx="10721738" cy="1748669"/>
            <a:chOff x="329109" y="5692626"/>
            <a:chExt cx="8404473" cy="1748669"/>
          </a:xfrm>
        </p:grpSpPr>
        <p:sp>
          <p:nvSpPr>
            <p:cNvPr id="14" name="Rounded Rectangle 13">
              <a:extLst>
                <a:ext uri="{FF2B5EF4-FFF2-40B4-BE49-F238E27FC236}">
                  <a16:creationId xmlns:a16="http://schemas.microsoft.com/office/drawing/2014/main" id="{13A06E9B-3F33-354E-AF71-10BDE0A004B8}"/>
                </a:ext>
              </a:extLst>
            </p:cNvPr>
            <p:cNvSpPr/>
            <p:nvPr/>
          </p:nvSpPr>
          <p:spPr>
            <a:xfrm>
              <a:off x="329109" y="5692626"/>
              <a:ext cx="8404473" cy="1748669"/>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AB825E1-2714-3542-AB19-B5A43F145C1A}"/>
                </a:ext>
              </a:extLst>
            </p:cNvPr>
            <p:cNvSpPr txBox="1"/>
            <p:nvPr/>
          </p:nvSpPr>
          <p:spPr>
            <a:xfrm>
              <a:off x="372982" y="5886671"/>
              <a:ext cx="8360600" cy="1323439"/>
            </a:xfrm>
            <a:prstGeom prst="rect">
              <a:avLst/>
            </a:prstGeom>
            <a:noFill/>
          </p:spPr>
          <p:txBody>
            <a:bodyPr wrap="square" rtlCol="0">
              <a:spAutoFit/>
            </a:bodyPr>
            <a:lstStyle/>
            <a:p>
              <a:pPr algn="ctr"/>
              <a:r>
                <a:rPr lang="en-US" sz="4000" dirty="0">
                  <a:solidFill>
                    <a:schemeClr val="bg1"/>
                  </a:solidFill>
                </a:rPr>
                <a:t>“hard pressed” (</a:t>
              </a:r>
              <a:r>
                <a:rPr lang="en-US" sz="4000" i="1" dirty="0" err="1">
                  <a:solidFill>
                    <a:schemeClr val="bg1"/>
                  </a:solidFill>
                </a:rPr>
                <a:t>sunexo</a:t>
              </a:r>
              <a:r>
                <a:rPr lang="en-US" sz="4000" dirty="0">
                  <a:solidFill>
                    <a:schemeClr val="bg1"/>
                  </a:solidFill>
                </a:rPr>
                <a:t> - </a:t>
              </a:r>
              <a:r>
                <a:rPr lang="el-GR" sz="4000" dirty="0" err="1">
                  <a:solidFill>
                    <a:schemeClr val="bg1"/>
                  </a:solidFill>
                  <a:latin typeface="Times New Roman" panose="02020603050405020304" pitchFamily="18" charset="0"/>
                  <a:cs typeface="Times New Roman" panose="02020603050405020304" pitchFamily="18" charset="0"/>
                </a:rPr>
                <a:t>συνέχω</a:t>
              </a:r>
              <a:r>
                <a:rPr lang="en-US" sz="4000" dirty="0">
                  <a:solidFill>
                    <a:schemeClr val="bg1"/>
                  </a:solidFill>
                </a:rPr>
                <a:t>) surrounded; to cause distress; to occupy one’s attention intensely</a:t>
              </a:r>
              <a:endParaRPr lang="el-GR" sz="4000" dirty="0">
                <a:solidFill>
                  <a:schemeClr val="bg1"/>
                </a:solidFill>
              </a:endParaRPr>
            </a:p>
          </p:txBody>
        </p:sp>
      </p:grpSp>
      <p:grpSp>
        <p:nvGrpSpPr>
          <p:cNvPr id="16" name="Group 15">
            <a:extLst>
              <a:ext uri="{FF2B5EF4-FFF2-40B4-BE49-F238E27FC236}">
                <a16:creationId xmlns:a16="http://schemas.microsoft.com/office/drawing/2014/main" id="{D5529862-EADE-0140-A729-E37052466BF8}"/>
              </a:ext>
            </a:extLst>
          </p:cNvPr>
          <p:cNvGrpSpPr/>
          <p:nvPr/>
        </p:nvGrpSpPr>
        <p:grpSpPr>
          <a:xfrm>
            <a:off x="2351056" y="4869880"/>
            <a:ext cx="2169362" cy="793252"/>
            <a:chOff x="934638" y="5801305"/>
            <a:chExt cx="1700503" cy="793252"/>
          </a:xfrm>
        </p:grpSpPr>
        <p:sp>
          <p:nvSpPr>
            <p:cNvPr id="17" name="Rounded Rectangle 16">
              <a:extLst>
                <a:ext uri="{FF2B5EF4-FFF2-40B4-BE49-F238E27FC236}">
                  <a16:creationId xmlns:a16="http://schemas.microsoft.com/office/drawing/2014/main" id="{A084E9B7-A961-5447-A42C-2B94423329F6}"/>
                </a:ext>
              </a:extLst>
            </p:cNvPr>
            <p:cNvSpPr/>
            <p:nvPr/>
          </p:nvSpPr>
          <p:spPr>
            <a:xfrm>
              <a:off x="934638" y="5801305"/>
              <a:ext cx="1700503" cy="79325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21828C3-52F6-CC44-B606-E89B04B32CE9}"/>
                </a:ext>
              </a:extLst>
            </p:cNvPr>
            <p:cNvSpPr txBox="1"/>
            <p:nvPr/>
          </p:nvSpPr>
          <p:spPr>
            <a:xfrm>
              <a:off x="934638" y="5886671"/>
              <a:ext cx="1700503" cy="707886"/>
            </a:xfrm>
            <a:prstGeom prst="rect">
              <a:avLst/>
            </a:prstGeom>
            <a:noFill/>
          </p:spPr>
          <p:txBody>
            <a:bodyPr wrap="square" rtlCol="0">
              <a:spAutoFit/>
            </a:bodyPr>
            <a:lstStyle/>
            <a:p>
              <a:pPr algn="ctr"/>
              <a:r>
                <a:rPr lang="en-US" sz="4000" dirty="0">
                  <a:solidFill>
                    <a:schemeClr val="bg1"/>
                  </a:solidFill>
                </a:rPr>
                <a:t>Lk 12:50</a:t>
              </a:r>
              <a:endParaRPr lang="el-GR" sz="4000" dirty="0">
                <a:solidFill>
                  <a:schemeClr val="bg1"/>
                </a:solidFill>
              </a:endParaRPr>
            </a:p>
          </p:txBody>
        </p:sp>
      </p:grpSp>
      <p:grpSp>
        <p:nvGrpSpPr>
          <p:cNvPr id="19" name="Group 18">
            <a:extLst>
              <a:ext uri="{FF2B5EF4-FFF2-40B4-BE49-F238E27FC236}">
                <a16:creationId xmlns:a16="http://schemas.microsoft.com/office/drawing/2014/main" id="{4C8595B3-7657-914A-AB5E-5FD25D8A9E6C}"/>
              </a:ext>
            </a:extLst>
          </p:cNvPr>
          <p:cNvGrpSpPr/>
          <p:nvPr/>
        </p:nvGrpSpPr>
        <p:grpSpPr>
          <a:xfrm>
            <a:off x="7671582" y="4912563"/>
            <a:ext cx="2169362" cy="793252"/>
            <a:chOff x="934638" y="5801305"/>
            <a:chExt cx="1700503" cy="793252"/>
          </a:xfrm>
        </p:grpSpPr>
        <p:sp>
          <p:nvSpPr>
            <p:cNvPr id="20" name="Rounded Rectangle 19">
              <a:extLst>
                <a:ext uri="{FF2B5EF4-FFF2-40B4-BE49-F238E27FC236}">
                  <a16:creationId xmlns:a16="http://schemas.microsoft.com/office/drawing/2014/main" id="{7A8357A0-3692-3249-87C5-B5B80AFA96A7}"/>
                </a:ext>
              </a:extLst>
            </p:cNvPr>
            <p:cNvSpPr/>
            <p:nvPr/>
          </p:nvSpPr>
          <p:spPr>
            <a:xfrm>
              <a:off x="934638" y="5801305"/>
              <a:ext cx="1700503" cy="79325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DBF7852-DA71-6E45-A858-F41D393BB6F2}"/>
                </a:ext>
              </a:extLst>
            </p:cNvPr>
            <p:cNvSpPr txBox="1"/>
            <p:nvPr/>
          </p:nvSpPr>
          <p:spPr>
            <a:xfrm>
              <a:off x="934638" y="5886671"/>
              <a:ext cx="1700503" cy="707886"/>
            </a:xfrm>
            <a:prstGeom prst="rect">
              <a:avLst/>
            </a:prstGeom>
            <a:noFill/>
          </p:spPr>
          <p:txBody>
            <a:bodyPr wrap="square" rtlCol="0">
              <a:spAutoFit/>
            </a:bodyPr>
            <a:lstStyle/>
            <a:p>
              <a:pPr algn="ctr"/>
              <a:r>
                <a:rPr lang="en-US" sz="4000" dirty="0">
                  <a:solidFill>
                    <a:schemeClr val="bg1"/>
                  </a:solidFill>
                </a:rPr>
                <a:t>Lk 4:38</a:t>
              </a:r>
              <a:endParaRPr lang="el-GR" sz="4000" dirty="0">
                <a:solidFill>
                  <a:schemeClr val="bg1"/>
                </a:solidFill>
              </a:endParaRPr>
            </a:p>
          </p:txBody>
        </p:sp>
      </p:grpSp>
    </p:spTree>
    <p:extLst>
      <p:ext uri="{BB962C8B-B14F-4D97-AF65-F5344CB8AC3E}">
        <p14:creationId xmlns:p14="http://schemas.microsoft.com/office/powerpoint/2010/main" val="176518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6D37BC-D0B4-3540-8B3E-A3A1AE05BA84}"/>
              </a:ext>
            </a:extLst>
          </p:cNvPr>
          <p:cNvSpPr/>
          <p:nvPr/>
        </p:nvSpPr>
        <p:spPr>
          <a:xfrm>
            <a:off x="0" y="-2736"/>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703B266-826F-2542-9717-06E9E57FC51C}"/>
              </a:ext>
            </a:extLst>
          </p:cNvPr>
          <p:cNvSpPr/>
          <p:nvPr/>
        </p:nvSpPr>
        <p:spPr>
          <a:xfrm>
            <a:off x="624114"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24393" y="653142"/>
            <a:ext cx="3214561" cy="2308324"/>
          </a:xfrm>
          <a:prstGeom prst="rect">
            <a:avLst/>
          </a:prstGeom>
          <a:solidFill>
            <a:schemeClr val="bg1"/>
          </a:solidFill>
        </p:spPr>
        <p:txBody>
          <a:bodyPr wrap="square" rtlCol="0">
            <a:spAutoFit/>
          </a:bodyPr>
          <a:lstStyle/>
          <a:p>
            <a:r>
              <a:rPr lang="en-US" sz="3600" dirty="0">
                <a:solidFill>
                  <a:srgbClr val="002060"/>
                </a:solidFill>
              </a:rPr>
              <a:t>Phil. 1:23 </a:t>
            </a:r>
            <a:r>
              <a:rPr lang="en-US" sz="3600" dirty="0">
                <a:solidFill>
                  <a:schemeClr val="accent5">
                    <a:lumMod val="50000"/>
                  </a:schemeClr>
                </a:solidFill>
              </a:rPr>
              <a:t> </a:t>
            </a:r>
            <a:r>
              <a:rPr lang="en-US" sz="3600" dirty="0">
                <a:solidFill>
                  <a:schemeClr val="accent5">
                    <a:lumMod val="50000"/>
                  </a:schemeClr>
                </a:solidFill>
                <a:highlight>
                  <a:srgbClr val="FFFF00"/>
                </a:highlight>
              </a:rPr>
              <a:t>I am hard pressed</a:t>
            </a:r>
            <a:r>
              <a:rPr lang="en-US" sz="3600" dirty="0">
                <a:solidFill>
                  <a:schemeClr val="accent5">
                    <a:lumMod val="50000"/>
                  </a:schemeClr>
                </a:solidFill>
              </a:rPr>
              <a:t> between the two. (ESV)</a:t>
            </a:r>
          </a:p>
        </p:txBody>
      </p:sp>
      <p:grpSp>
        <p:nvGrpSpPr>
          <p:cNvPr id="12" name="Group 11">
            <a:extLst>
              <a:ext uri="{FF2B5EF4-FFF2-40B4-BE49-F238E27FC236}">
                <a16:creationId xmlns:a16="http://schemas.microsoft.com/office/drawing/2014/main" id="{1FF37CD8-AE5F-A44B-8BCA-5ABDEDA5A0C9}"/>
              </a:ext>
            </a:extLst>
          </p:cNvPr>
          <p:cNvGrpSpPr/>
          <p:nvPr/>
        </p:nvGrpSpPr>
        <p:grpSpPr>
          <a:xfrm>
            <a:off x="8472401" y="478971"/>
            <a:ext cx="3204342"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5" y="653142"/>
              <a:ext cx="4780423" cy="1815882"/>
            </a:xfrm>
            <a:prstGeom prst="rect">
              <a:avLst/>
            </a:prstGeom>
            <a:solidFill>
              <a:schemeClr val="bg1"/>
            </a:solidFill>
          </p:spPr>
          <p:txBody>
            <a:bodyPr wrap="square" rtlCol="0">
              <a:spAutoFit/>
            </a:bodyPr>
            <a:lstStyle/>
            <a:p>
              <a:r>
                <a:rPr lang="en-US" sz="3600" spc="-150" dirty="0">
                  <a:solidFill>
                    <a:srgbClr val="002060"/>
                  </a:solidFill>
                </a:rPr>
                <a:t>Phil. 1:23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συνέχομαι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ἐκ</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δύο</a:t>
              </a:r>
              <a:endParaRPr lang="el-GR" sz="3600" spc="-150" dirty="0">
                <a:solidFill>
                  <a:schemeClr val="accent5">
                    <a:lumMod val="50000"/>
                  </a:schemeClr>
                </a:solidFill>
                <a:latin typeface="Times New Roman" panose="020206030504050203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id="{31DA53EE-B8FB-094E-8D56-CE2678CE6E45}"/>
              </a:ext>
            </a:extLst>
          </p:cNvPr>
          <p:cNvSpPr/>
          <p:nvPr/>
        </p:nvSpPr>
        <p:spPr>
          <a:xfrm>
            <a:off x="4520121" y="478971"/>
            <a:ext cx="3448433"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5" name="TextBox 14">
            <a:extLst>
              <a:ext uri="{FF2B5EF4-FFF2-40B4-BE49-F238E27FC236}">
                <a16:creationId xmlns:a16="http://schemas.microsoft.com/office/drawing/2014/main" id="{C80DC67B-6652-3D49-A3E6-383A61F939F4}"/>
              </a:ext>
            </a:extLst>
          </p:cNvPr>
          <p:cNvSpPr txBox="1"/>
          <p:nvPr/>
        </p:nvSpPr>
        <p:spPr>
          <a:xfrm>
            <a:off x="4620400" y="653142"/>
            <a:ext cx="3214561" cy="1754326"/>
          </a:xfrm>
          <a:prstGeom prst="rect">
            <a:avLst/>
          </a:prstGeom>
          <a:solidFill>
            <a:schemeClr val="bg1"/>
          </a:solidFill>
        </p:spPr>
        <p:txBody>
          <a:bodyPr wrap="square" rtlCol="0">
            <a:spAutoFit/>
          </a:bodyPr>
          <a:lstStyle/>
          <a:p>
            <a:r>
              <a:rPr lang="en-US" sz="3600" dirty="0">
                <a:solidFill>
                  <a:srgbClr val="002060"/>
                </a:solidFill>
              </a:rPr>
              <a:t>Phil. 1:23 </a:t>
            </a:r>
            <a:r>
              <a:rPr lang="en-US" sz="3600" dirty="0">
                <a:solidFill>
                  <a:schemeClr val="accent5">
                    <a:lumMod val="50000"/>
                  </a:schemeClr>
                </a:solidFill>
              </a:rPr>
              <a:t>I am torn between the two: (NIV)</a:t>
            </a:r>
          </a:p>
        </p:txBody>
      </p:sp>
    </p:spTree>
    <p:extLst>
      <p:ext uri="{BB962C8B-B14F-4D97-AF65-F5344CB8AC3E}">
        <p14:creationId xmlns:p14="http://schemas.microsoft.com/office/powerpoint/2010/main" val="1930044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using a computer&#10;&#10;Description automatically generated with medium confidence">
            <a:extLst>
              <a:ext uri="{FF2B5EF4-FFF2-40B4-BE49-F238E27FC236}">
                <a16:creationId xmlns:a16="http://schemas.microsoft.com/office/drawing/2014/main" id="{FDB1E115-D82D-5D42-B64B-058D58623491}"/>
              </a:ext>
            </a:extLst>
          </p:cNvPr>
          <p:cNvPicPr>
            <a:picLocks noChangeAspect="1"/>
          </p:cNvPicPr>
          <p:nvPr/>
        </p:nvPicPr>
        <p:blipFill rotWithShape="1">
          <a:blip r:embed="rId2"/>
          <a:srcRect t="5875"/>
          <a:stretch/>
        </p:blipFill>
        <p:spPr>
          <a:xfrm>
            <a:off x="20" y="1282"/>
            <a:ext cx="12191980" cy="6856718"/>
          </a:xfrm>
          <a:prstGeom prst="rect">
            <a:avLst/>
          </a:prstGeom>
        </p:spPr>
      </p:pic>
      <p:sp>
        <p:nvSpPr>
          <p:cNvPr id="5" name="Rounded Rectangle 4">
            <a:extLst>
              <a:ext uri="{FF2B5EF4-FFF2-40B4-BE49-F238E27FC236}">
                <a16:creationId xmlns:a16="http://schemas.microsoft.com/office/drawing/2014/main" id="{2A352B34-E122-0A40-84B1-82C2211BCB7F}"/>
              </a:ext>
            </a:extLst>
          </p:cNvPr>
          <p:cNvSpPr/>
          <p:nvPr/>
        </p:nvSpPr>
        <p:spPr>
          <a:xfrm>
            <a:off x="1619250" y="323792"/>
            <a:ext cx="8988669" cy="731286"/>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I get nervous starting emails with “I”</a:t>
            </a:r>
          </a:p>
        </p:txBody>
      </p:sp>
    </p:spTree>
    <p:extLst>
      <p:ext uri="{BB962C8B-B14F-4D97-AF65-F5344CB8AC3E}">
        <p14:creationId xmlns:p14="http://schemas.microsoft.com/office/powerpoint/2010/main" val="33499420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078313"/>
            </a:xfrm>
            <a:prstGeom prst="rect">
              <a:avLst/>
            </a:prstGeom>
            <a:solidFill>
              <a:schemeClr val="bg1"/>
            </a:solidFill>
          </p:spPr>
          <p:txBody>
            <a:bodyPr wrap="square" rtlCol="0">
              <a:spAutoFit/>
            </a:bodyPr>
            <a:lstStyle/>
            <a:p>
              <a:r>
                <a:rPr lang="en-US" sz="3600" dirty="0">
                  <a:solidFill>
                    <a:srgbClr val="002060"/>
                  </a:solidFill>
                </a:rPr>
                <a:t>Phil. 1:23-24 </a:t>
              </a:r>
              <a:r>
                <a:rPr lang="en-US" sz="3600" dirty="0">
                  <a:solidFill>
                    <a:schemeClr val="accent5">
                      <a:lumMod val="50000"/>
                    </a:schemeClr>
                  </a:solidFill>
                </a:rPr>
                <a:t> I am hard pressed between the two. My desire is to depart and be with Christ, for that is far better. But to remain in the flesh is more necessary on your account.</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4770537"/>
            </a:xfrm>
            <a:prstGeom prst="rect">
              <a:avLst/>
            </a:prstGeom>
            <a:solidFill>
              <a:schemeClr val="bg1"/>
            </a:solidFill>
          </p:spPr>
          <p:txBody>
            <a:bodyPr wrap="square" rtlCol="0">
              <a:spAutoFit/>
            </a:bodyPr>
            <a:lstStyle/>
            <a:p>
              <a:r>
                <a:rPr lang="en-US" sz="3600" spc="-150" dirty="0">
                  <a:solidFill>
                    <a:srgbClr val="002060"/>
                  </a:solidFill>
                </a:rPr>
                <a:t>Phil. 1:23-24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συνέχομαι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ἐκ</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τῶν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δύο</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ἐπιθυμίαν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ἔχων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ἀναλῦσαι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σὺν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Χριστῷ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εἶναι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πολλῷ</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γὰρ</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μᾶλλον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κρεῖσσον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δὲ</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ἐπιμένειν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τῇ</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σαρκὶ</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ἀναγκαιότερον</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δι</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800" spc="-150" dirty="0" err="1">
                  <a:solidFill>
                    <a:schemeClr val="accent5">
                      <a:lumMod val="50000"/>
                    </a:schemeClr>
                  </a:solidFill>
                  <a:latin typeface="Times New Roman" panose="02020603050405020304" pitchFamily="18" charset="0"/>
                  <a:cs typeface="Times New Roman" panose="02020603050405020304" pitchFamily="18" charset="0"/>
                </a:rPr>
                <a:t>ὑμᾶς</a:t>
              </a:r>
              <a:r>
                <a:rPr lang="el-GR" sz="38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8917950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CF64BC-66AF-154A-BB36-C1F00A04F8A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appliance&#10;&#10;Description automatically generated">
            <a:extLst>
              <a:ext uri="{FF2B5EF4-FFF2-40B4-BE49-F238E27FC236}">
                <a16:creationId xmlns:a16="http://schemas.microsoft.com/office/drawing/2014/main" id="{1C5868F3-5B04-084D-9778-708BBAA8A28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227" b="90484" l="9982" r="89973">
                        <a14:foregroundMark x1="65018" y1="9991" x2="70168" y2="7188"/>
                        <a14:foregroundMark x1="23072" y1="90258" x2="30059" y2="90258"/>
                        <a14:foregroundMark x1="30059" y1="90258" x2="45667" y2="88721"/>
                        <a14:foregroundMark x1="45667" y1="88721" x2="66810" y2="90506"/>
                        <a14:foregroundMark x1="64315" y1="12703" x2="65744" y2="4227"/>
                      </a14:backgroundRemoval>
                    </a14:imgEffect>
                  </a14:imgLayer>
                </a14:imgProps>
              </a:ext>
            </a:extLst>
          </a:blip>
          <a:stretch>
            <a:fillRect/>
          </a:stretch>
        </p:blipFill>
        <p:spPr>
          <a:xfrm>
            <a:off x="4233797" y="0"/>
            <a:ext cx="3724405" cy="3738499"/>
          </a:xfrm>
          <a:prstGeom prst="rect">
            <a:avLst/>
          </a:prstGeom>
        </p:spPr>
      </p:pic>
      <p:grpSp>
        <p:nvGrpSpPr>
          <p:cNvPr id="20" name="Group 19">
            <a:extLst>
              <a:ext uri="{FF2B5EF4-FFF2-40B4-BE49-F238E27FC236}">
                <a16:creationId xmlns:a16="http://schemas.microsoft.com/office/drawing/2014/main" id="{657B0CAD-61A9-0546-9F5E-54C2E1E014C8}"/>
              </a:ext>
            </a:extLst>
          </p:cNvPr>
          <p:cNvGrpSpPr/>
          <p:nvPr/>
        </p:nvGrpSpPr>
        <p:grpSpPr>
          <a:xfrm>
            <a:off x="555177" y="4290642"/>
            <a:ext cx="3421371" cy="1338728"/>
            <a:chOff x="555177" y="4290642"/>
            <a:chExt cx="3421371" cy="1338728"/>
          </a:xfrm>
        </p:grpSpPr>
        <p:grpSp>
          <p:nvGrpSpPr>
            <p:cNvPr id="11" name="Group 10">
              <a:extLst>
                <a:ext uri="{FF2B5EF4-FFF2-40B4-BE49-F238E27FC236}">
                  <a16:creationId xmlns:a16="http://schemas.microsoft.com/office/drawing/2014/main" id="{3094E866-C38C-8D48-894F-0E19E6820CEF}"/>
                </a:ext>
              </a:extLst>
            </p:cNvPr>
            <p:cNvGrpSpPr/>
            <p:nvPr/>
          </p:nvGrpSpPr>
          <p:grpSpPr>
            <a:xfrm>
              <a:off x="555177" y="4343399"/>
              <a:ext cx="3421371" cy="1213339"/>
              <a:chOff x="555177" y="4343399"/>
              <a:chExt cx="3421371" cy="1213339"/>
            </a:xfrm>
          </p:grpSpPr>
          <p:sp>
            <p:nvSpPr>
              <p:cNvPr id="9" name="Rectangle 8">
                <a:extLst>
                  <a:ext uri="{FF2B5EF4-FFF2-40B4-BE49-F238E27FC236}">
                    <a16:creationId xmlns:a16="http://schemas.microsoft.com/office/drawing/2014/main" id="{8DCAA76B-3476-7C47-9852-7DD5165C530B}"/>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A92ED74-0E0D-F447-8B5A-B76B5EBEB414}"/>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CD2B197B-2AE7-AD40-97DB-BDFF088C7EFE}"/>
                </a:ext>
              </a:extLst>
            </p:cNvPr>
            <p:cNvSpPr txBox="1"/>
            <p:nvPr/>
          </p:nvSpPr>
          <p:spPr>
            <a:xfrm>
              <a:off x="1639512" y="4305931"/>
              <a:ext cx="2092569" cy="1323439"/>
            </a:xfrm>
            <a:prstGeom prst="rect">
              <a:avLst/>
            </a:prstGeom>
            <a:noFill/>
          </p:spPr>
          <p:txBody>
            <a:bodyPr wrap="square" rtlCol="0">
              <a:spAutoFit/>
            </a:bodyPr>
            <a:lstStyle/>
            <a:p>
              <a:pPr algn="ctr"/>
              <a:r>
                <a:rPr lang="en-US" sz="4000" dirty="0">
                  <a:solidFill>
                    <a:srgbClr val="002060"/>
                  </a:solidFill>
                </a:rPr>
                <a:t>To Live or Die</a:t>
              </a:r>
            </a:p>
          </p:txBody>
        </p:sp>
        <p:sp>
          <p:nvSpPr>
            <p:cNvPr id="19" name="TextBox 18">
              <a:extLst>
                <a:ext uri="{FF2B5EF4-FFF2-40B4-BE49-F238E27FC236}">
                  <a16:creationId xmlns:a16="http://schemas.microsoft.com/office/drawing/2014/main" id="{89D300F6-945E-9B4E-B199-D6E6FCFA5344}"/>
                </a:ext>
              </a:extLst>
            </p:cNvPr>
            <p:cNvSpPr txBox="1"/>
            <p:nvPr/>
          </p:nvSpPr>
          <p:spPr>
            <a:xfrm>
              <a:off x="679104" y="4290642"/>
              <a:ext cx="582389" cy="1323439"/>
            </a:xfrm>
            <a:prstGeom prst="rect">
              <a:avLst/>
            </a:prstGeom>
            <a:noFill/>
          </p:spPr>
          <p:txBody>
            <a:bodyPr wrap="square" rtlCol="0">
              <a:spAutoFit/>
            </a:bodyPr>
            <a:lstStyle/>
            <a:p>
              <a:pPr algn="ctr"/>
              <a:r>
                <a:rPr lang="en-US" sz="8000" dirty="0">
                  <a:solidFill>
                    <a:srgbClr val="002060"/>
                  </a:solidFill>
                </a:rPr>
                <a:t>1</a:t>
              </a:r>
            </a:p>
          </p:txBody>
        </p:sp>
      </p:grpSp>
      <p:grpSp>
        <p:nvGrpSpPr>
          <p:cNvPr id="25" name="Group 24">
            <a:extLst>
              <a:ext uri="{FF2B5EF4-FFF2-40B4-BE49-F238E27FC236}">
                <a16:creationId xmlns:a16="http://schemas.microsoft.com/office/drawing/2014/main" id="{A00F6F13-DC06-4341-BACD-3AF18E0F9B70}"/>
              </a:ext>
            </a:extLst>
          </p:cNvPr>
          <p:cNvGrpSpPr/>
          <p:nvPr/>
        </p:nvGrpSpPr>
        <p:grpSpPr>
          <a:xfrm>
            <a:off x="4374475" y="4288346"/>
            <a:ext cx="3421371" cy="1341024"/>
            <a:chOff x="4374475" y="4288346"/>
            <a:chExt cx="3421371" cy="1341024"/>
          </a:xfrm>
        </p:grpSpPr>
        <p:grpSp>
          <p:nvGrpSpPr>
            <p:cNvPr id="12" name="Group 11">
              <a:extLst>
                <a:ext uri="{FF2B5EF4-FFF2-40B4-BE49-F238E27FC236}">
                  <a16:creationId xmlns:a16="http://schemas.microsoft.com/office/drawing/2014/main" id="{EDF0937D-79C5-904B-8BBC-9C5AE79EA552}"/>
                </a:ext>
              </a:extLst>
            </p:cNvPr>
            <p:cNvGrpSpPr/>
            <p:nvPr/>
          </p:nvGrpSpPr>
          <p:grpSpPr>
            <a:xfrm>
              <a:off x="4374475" y="4343398"/>
              <a:ext cx="3421371" cy="1213339"/>
              <a:chOff x="555177" y="4343399"/>
              <a:chExt cx="3421371" cy="1213339"/>
            </a:xfrm>
          </p:grpSpPr>
          <p:sp>
            <p:nvSpPr>
              <p:cNvPr id="13" name="Rectangle 12">
                <a:extLst>
                  <a:ext uri="{FF2B5EF4-FFF2-40B4-BE49-F238E27FC236}">
                    <a16:creationId xmlns:a16="http://schemas.microsoft.com/office/drawing/2014/main" id="{F1563520-B406-FA4A-9F72-8E9121A61DFD}"/>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85D3856-01AC-8D4D-BCEE-10E4EE24F3DF}"/>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E42CBDAB-F6AC-D248-8150-960E775D20A9}"/>
                </a:ext>
              </a:extLst>
            </p:cNvPr>
            <p:cNvSpPr txBox="1"/>
            <p:nvPr/>
          </p:nvSpPr>
          <p:spPr>
            <a:xfrm>
              <a:off x="4503214" y="4288346"/>
              <a:ext cx="582389" cy="1323439"/>
            </a:xfrm>
            <a:prstGeom prst="rect">
              <a:avLst/>
            </a:prstGeom>
            <a:noFill/>
          </p:spPr>
          <p:txBody>
            <a:bodyPr wrap="square" rtlCol="0">
              <a:spAutoFit/>
            </a:bodyPr>
            <a:lstStyle/>
            <a:p>
              <a:pPr algn="ctr"/>
              <a:r>
                <a:rPr lang="en-US" sz="8000" dirty="0">
                  <a:solidFill>
                    <a:srgbClr val="002060"/>
                  </a:solidFill>
                </a:rPr>
                <a:t>2</a:t>
              </a:r>
            </a:p>
          </p:txBody>
        </p:sp>
        <p:sp>
          <p:nvSpPr>
            <p:cNvPr id="23" name="TextBox 22">
              <a:extLst>
                <a:ext uri="{FF2B5EF4-FFF2-40B4-BE49-F238E27FC236}">
                  <a16:creationId xmlns:a16="http://schemas.microsoft.com/office/drawing/2014/main" id="{9F7481D5-F011-1747-AF69-260EE98B2BAA}"/>
                </a:ext>
              </a:extLst>
            </p:cNvPr>
            <p:cNvSpPr txBox="1"/>
            <p:nvPr/>
          </p:nvSpPr>
          <p:spPr>
            <a:xfrm>
              <a:off x="5324099" y="4305931"/>
              <a:ext cx="2401407" cy="1323439"/>
            </a:xfrm>
            <a:prstGeom prst="rect">
              <a:avLst/>
            </a:prstGeom>
            <a:noFill/>
          </p:spPr>
          <p:txBody>
            <a:bodyPr wrap="square" rtlCol="0">
              <a:spAutoFit/>
            </a:bodyPr>
            <a:lstStyle/>
            <a:p>
              <a:pPr algn="ctr"/>
              <a:r>
                <a:rPr lang="en-US" sz="4000" dirty="0">
                  <a:solidFill>
                    <a:srgbClr val="002060"/>
                  </a:solidFill>
                </a:rPr>
                <a:t>The Tough Dilemma</a:t>
              </a:r>
            </a:p>
          </p:txBody>
        </p:sp>
      </p:grpSp>
      <p:grpSp>
        <p:nvGrpSpPr>
          <p:cNvPr id="26" name="Group 25">
            <a:extLst>
              <a:ext uri="{FF2B5EF4-FFF2-40B4-BE49-F238E27FC236}">
                <a16:creationId xmlns:a16="http://schemas.microsoft.com/office/drawing/2014/main" id="{7214261B-AEFF-284E-BC30-E48E8B1F121D}"/>
              </a:ext>
            </a:extLst>
          </p:cNvPr>
          <p:cNvGrpSpPr/>
          <p:nvPr/>
        </p:nvGrpSpPr>
        <p:grpSpPr>
          <a:xfrm>
            <a:off x="8215454" y="4288344"/>
            <a:ext cx="3421371" cy="1323440"/>
            <a:chOff x="8215454" y="4288344"/>
            <a:chExt cx="3421371" cy="1323440"/>
          </a:xfrm>
        </p:grpSpPr>
        <p:grpSp>
          <p:nvGrpSpPr>
            <p:cNvPr id="15" name="Group 14">
              <a:extLst>
                <a:ext uri="{FF2B5EF4-FFF2-40B4-BE49-F238E27FC236}">
                  <a16:creationId xmlns:a16="http://schemas.microsoft.com/office/drawing/2014/main" id="{2FA4599F-4229-0844-9E14-055BF4436842}"/>
                </a:ext>
              </a:extLst>
            </p:cNvPr>
            <p:cNvGrpSpPr/>
            <p:nvPr/>
          </p:nvGrpSpPr>
          <p:grpSpPr>
            <a:xfrm>
              <a:off x="8215454" y="4343397"/>
              <a:ext cx="3421371" cy="1213339"/>
              <a:chOff x="555177" y="4343399"/>
              <a:chExt cx="3421371" cy="1213339"/>
            </a:xfrm>
          </p:grpSpPr>
          <p:sp>
            <p:nvSpPr>
              <p:cNvPr id="16" name="Rectangle 15">
                <a:extLst>
                  <a:ext uri="{FF2B5EF4-FFF2-40B4-BE49-F238E27FC236}">
                    <a16:creationId xmlns:a16="http://schemas.microsoft.com/office/drawing/2014/main" id="{0AAF4516-9410-8441-AADE-C5F1672AEB89}"/>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6F2732C-676F-7748-9565-85D612F18943}"/>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9CF71B0C-CE4A-9B47-ABDA-4DC57421BAFE}"/>
                </a:ext>
              </a:extLst>
            </p:cNvPr>
            <p:cNvSpPr txBox="1"/>
            <p:nvPr/>
          </p:nvSpPr>
          <p:spPr>
            <a:xfrm>
              <a:off x="8344195" y="4288345"/>
              <a:ext cx="582389" cy="1323439"/>
            </a:xfrm>
            <a:prstGeom prst="rect">
              <a:avLst/>
            </a:prstGeom>
            <a:noFill/>
          </p:spPr>
          <p:txBody>
            <a:bodyPr wrap="square" rtlCol="0">
              <a:spAutoFit/>
            </a:bodyPr>
            <a:lstStyle/>
            <a:p>
              <a:pPr algn="ctr"/>
              <a:r>
                <a:rPr lang="en-US" sz="8000" dirty="0">
                  <a:solidFill>
                    <a:srgbClr val="002060"/>
                  </a:solidFill>
                </a:rPr>
                <a:t>3</a:t>
              </a:r>
            </a:p>
          </p:txBody>
        </p:sp>
        <p:sp>
          <p:nvSpPr>
            <p:cNvPr id="24" name="TextBox 23">
              <a:extLst>
                <a:ext uri="{FF2B5EF4-FFF2-40B4-BE49-F238E27FC236}">
                  <a16:creationId xmlns:a16="http://schemas.microsoft.com/office/drawing/2014/main" id="{BFBC0DF5-A880-EA40-BDE5-6ADF2CF2E263}"/>
                </a:ext>
              </a:extLst>
            </p:cNvPr>
            <p:cNvSpPr txBox="1"/>
            <p:nvPr/>
          </p:nvSpPr>
          <p:spPr>
            <a:xfrm>
              <a:off x="9278065" y="4288344"/>
              <a:ext cx="2092569" cy="1323439"/>
            </a:xfrm>
            <a:prstGeom prst="rect">
              <a:avLst/>
            </a:prstGeom>
            <a:noFill/>
          </p:spPr>
          <p:txBody>
            <a:bodyPr wrap="square" rtlCol="0">
              <a:spAutoFit/>
            </a:bodyPr>
            <a:lstStyle/>
            <a:p>
              <a:pPr algn="ctr"/>
              <a:r>
                <a:rPr lang="en-US" sz="4000" dirty="0">
                  <a:solidFill>
                    <a:srgbClr val="002060"/>
                  </a:solidFill>
                </a:rPr>
                <a:t>The Decision</a:t>
              </a:r>
            </a:p>
          </p:txBody>
        </p:sp>
      </p:grpSp>
    </p:spTree>
    <p:extLst>
      <p:ext uri="{BB962C8B-B14F-4D97-AF65-F5344CB8AC3E}">
        <p14:creationId xmlns:p14="http://schemas.microsoft.com/office/powerpoint/2010/main" val="3226900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632311"/>
            </a:xfrm>
            <a:prstGeom prst="rect">
              <a:avLst/>
            </a:prstGeom>
            <a:solidFill>
              <a:schemeClr val="bg1"/>
            </a:solidFill>
          </p:spPr>
          <p:txBody>
            <a:bodyPr wrap="square" rtlCol="0">
              <a:spAutoFit/>
            </a:bodyPr>
            <a:lstStyle/>
            <a:p>
              <a:r>
                <a:rPr lang="en-US" sz="3600" dirty="0">
                  <a:solidFill>
                    <a:srgbClr val="002060"/>
                  </a:solidFill>
                </a:rPr>
                <a:t>Phil. 1:25-26 </a:t>
              </a:r>
              <a:r>
                <a:rPr lang="en-US" sz="3600" dirty="0">
                  <a:solidFill>
                    <a:schemeClr val="accent5">
                      <a:lumMod val="50000"/>
                    </a:schemeClr>
                  </a:solidFill>
                </a:rPr>
                <a:t> </a:t>
              </a:r>
              <a:r>
                <a:rPr lang="en-US" sz="3600" dirty="0">
                  <a:solidFill>
                    <a:schemeClr val="accent5">
                      <a:lumMod val="50000"/>
                    </a:schemeClr>
                  </a:solidFill>
                  <a:highlight>
                    <a:srgbClr val="FFFF00"/>
                  </a:highlight>
                </a:rPr>
                <a:t>Convinced</a:t>
              </a:r>
              <a:r>
                <a:rPr lang="en-US" sz="3600" dirty="0">
                  <a:solidFill>
                    <a:schemeClr val="accent5">
                      <a:lumMod val="50000"/>
                    </a:schemeClr>
                  </a:solidFill>
                </a:rPr>
                <a:t> of this, </a:t>
              </a:r>
              <a:r>
                <a:rPr lang="en-US" sz="3600" dirty="0">
                  <a:solidFill>
                    <a:schemeClr val="accent5">
                      <a:lumMod val="50000"/>
                    </a:schemeClr>
                  </a:solidFill>
                  <a:highlight>
                    <a:srgbClr val="FFFF00"/>
                  </a:highlight>
                </a:rPr>
                <a:t>I know </a:t>
              </a:r>
              <a:r>
                <a:rPr lang="en-US" sz="3600" dirty="0">
                  <a:solidFill>
                    <a:schemeClr val="accent5">
                      <a:lumMod val="50000"/>
                    </a:schemeClr>
                  </a:solidFill>
                </a:rPr>
                <a:t>that I will remain and continue with you all, for your progress and joy in the faith, so that in me you may have ample cause to glory in Christ Jesus, because of my coming to you again.</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5078313"/>
            </a:xfrm>
            <a:prstGeom prst="rect">
              <a:avLst/>
            </a:prstGeom>
            <a:solidFill>
              <a:schemeClr val="bg1"/>
            </a:solidFill>
          </p:spPr>
          <p:txBody>
            <a:bodyPr wrap="square" rtlCol="0">
              <a:spAutoFit/>
            </a:bodyPr>
            <a:lstStyle/>
            <a:p>
              <a:r>
                <a:rPr lang="en-US" sz="3600" spc="-150" dirty="0">
                  <a:solidFill>
                    <a:srgbClr val="002060"/>
                  </a:solidFill>
                </a:rPr>
                <a:t>Phil. 1:25-26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τοῦτο</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πεποιθὼς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οἶδα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ὅτι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μενῶ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παραμενῶ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πᾶσιν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ὑμῖν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προκοπὴν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χαρὰν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πίστεως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ἵνα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καύχημα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περισσεύῃ</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διὰ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παρουσίας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πάλιν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πρὸς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ὑμᾶς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18302261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oy, clipart, doll, vector graphics&#10;&#10;Description automatically generated">
            <a:extLst>
              <a:ext uri="{FF2B5EF4-FFF2-40B4-BE49-F238E27FC236}">
                <a16:creationId xmlns:a16="http://schemas.microsoft.com/office/drawing/2014/main" id="{5B9BFD16-6215-3F4F-A7E6-F896DA2D4431}"/>
              </a:ext>
            </a:extLst>
          </p:cNvPr>
          <p:cNvPicPr>
            <a:picLocks noChangeAspect="1"/>
          </p:cNvPicPr>
          <p:nvPr/>
        </p:nvPicPr>
        <p:blipFill>
          <a:blip r:embed="rId2"/>
          <a:stretch>
            <a:fillRect/>
          </a:stretch>
        </p:blipFill>
        <p:spPr>
          <a:xfrm>
            <a:off x="531018" y="0"/>
            <a:ext cx="11129963" cy="6858000"/>
          </a:xfrm>
          <a:prstGeom prst="rect">
            <a:avLst/>
          </a:prstGeom>
        </p:spPr>
      </p:pic>
    </p:spTree>
    <p:extLst>
      <p:ext uri="{BB962C8B-B14F-4D97-AF65-F5344CB8AC3E}">
        <p14:creationId xmlns:p14="http://schemas.microsoft.com/office/powerpoint/2010/main" val="1532977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B35DCBA7-27CF-2545-8E35-81E107CEFBE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045188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now, linedrawing&#10;&#10;Description automatically generated">
            <a:extLst>
              <a:ext uri="{FF2B5EF4-FFF2-40B4-BE49-F238E27FC236}">
                <a16:creationId xmlns:a16="http://schemas.microsoft.com/office/drawing/2014/main" id="{3CB16A53-D736-B24F-9922-E50DE1460E3C}"/>
              </a:ext>
            </a:extLst>
          </p:cNvPr>
          <p:cNvPicPr>
            <a:picLocks noChangeAspect="1"/>
          </p:cNvPicPr>
          <p:nvPr/>
        </p:nvPicPr>
        <p:blipFill rotWithShape="1">
          <a:blip r:embed="rId2"/>
          <a:srcRect t="15995" b="5349"/>
          <a:stretch/>
        </p:blipFill>
        <p:spPr>
          <a:xfrm>
            <a:off x="20" y="1282"/>
            <a:ext cx="12191980" cy="6856718"/>
          </a:xfrm>
          <a:prstGeom prst="rect">
            <a:avLst/>
          </a:prstGeom>
        </p:spPr>
      </p:pic>
      <p:grpSp>
        <p:nvGrpSpPr>
          <p:cNvPr id="7" name="Group 6">
            <a:extLst>
              <a:ext uri="{FF2B5EF4-FFF2-40B4-BE49-F238E27FC236}">
                <a16:creationId xmlns:a16="http://schemas.microsoft.com/office/drawing/2014/main" id="{6BE8BB47-853E-4D4A-8940-691ABC00DDEB}"/>
              </a:ext>
            </a:extLst>
          </p:cNvPr>
          <p:cNvGrpSpPr/>
          <p:nvPr/>
        </p:nvGrpSpPr>
        <p:grpSpPr>
          <a:xfrm>
            <a:off x="2919253" y="515828"/>
            <a:ext cx="6542686" cy="798831"/>
            <a:chOff x="2919253" y="515828"/>
            <a:chExt cx="6542686" cy="798831"/>
          </a:xfrm>
        </p:grpSpPr>
        <p:sp>
          <p:nvSpPr>
            <p:cNvPr id="6" name="Rounded Rectangle 5">
              <a:extLst>
                <a:ext uri="{FF2B5EF4-FFF2-40B4-BE49-F238E27FC236}">
                  <a16:creationId xmlns:a16="http://schemas.microsoft.com/office/drawing/2014/main" id="{DAAB1A18-B75C-474D-80CE-08DF531257C3}"/>
                </a:ext>
              </a:extLst>
            </p:cNvPr>
            <p:cNvSpPr/>
            <p:nvPr/>
          </p:nvSpPr>
          <p:spPr>
            <a:xfrm>
              <a:off x="2982317" y="578892"/>
              <a:ext cx="6479622" cy="735767"/>
            </a:xfrm>
            <a:prstGeom prst="round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86194B22-B714-A44C-90FD-B29612DBF268}"/>
                </a:ext>
              </a:extLst>
            </p:cNvPr>
            <p:cNvSpPr/>
            <p:nvPr/>
          </p:nvSpPr>
          <p:spPr>
            <a:xfrm>
              <a:off x="2919253" y="515828"/>
              <a:ext cx="6479622" cy="735767"/>
            </a:xfrm>
            <a:prstGeom prst="roundRect">
              <a:avLst>
                <a:gd name="adj" fmla="val 21756"/>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rgbClr val="002060"/>
                  </a:solidFill>
                </a:rPr>
                <a:t>Forms of Greek verbs</a:t>
              </a:r>
            </a:p>
          </p:txBody>
        </p:sp>
      </p:grpSp>
      <p:sp>
        <p:nvSpPr>
          <p:cNvPr id="10" name="Rounded Rectangle 9">
            <a:extLst>
              <a:ext uri="{FF2B5EF4-FFF2-40B4-BE49-F238E27FC236}">
                <a16:creationId xmlns:a16="http://schemas.microsoft.com/office/drawing/2014/main" id="{E917FB95-EE37-7D49-A445-E02053F20FE6}"/>
              </a:ext>
            </a:extLst>
          </p:cNvPr>
          <p:cNvSpPr/>
          <p:nvPr/>
        </p:nvSpPr>
        <p:spPr>
          <a:xfrm>
            <a:off x="717330" y="1892269"/>
            <a:ext cx="10757339" cy="15997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2A3F8425-5D34-8F48-858B-5F771975D79D}"/>
              </a:ext>
            </a:extLst>
          </p:cNvPr>
          <p:cNvSpPr/>
          <p:nvPr/>
        </p:nvSpPr>
        <p:spPr>
          <a:xfrm>
            <a:off x="1227526" y="2324282"/>
            <a:ext cx="3218991" cy="735767"/>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rPr>
              <a:t>“Perfect”</a:t>
            </a:r>
          </a:p>
        </p:txBody>
      </p:sp>
      <p:sp>
        <p:nvSpPr>
          <p:cNvPr id="13" name="Rounded Rectangle 12">
            <a:extLst>
              <a:ext uri="{FF2B5EF4-FFF2-40B4-BE49-F238E27FC236}">
                <a16:creationId xmlns:a16="http://schemas.microsoft.com/office/drawing/2014/main" id="{8A0C4781-6B8C-0140-BAC3-A84E55456BC9}"/>
              </a:ext>
            </a:extLst>
          </p:cNvPr>
          <p:cNvSpPr/>
          <p:nvPr/>
        </p:nvSpPr>
        <p:spPr>
          <a:xfrm>
            <a:off x="4513418" y="2001191"/>
            <a:ext cx="6842228" cy="1381948"/>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spc="-150" dirty="0">
                <a:solidFill>
                  <a:schemeClr val="bg1"/>
                </a:solidFill>
              </a:rPr>
              <a:t>Action fully completed with consequences at the time of speaking</a:t>
            </a:r>
          </a:p>
        </p:txBody>
      </p:sp>
      <p:sp>
        <p:nvSpPr>
          <p:cNvPr id="9" name="Rounded Rectangle 8">
            <a:extLst>
              <a:ext uri="{FF2B5EF4-FFF2-40B4-BE49-F238E27FC236}">
                <a16:creationId xmlns:a16="http://schemas.microsoft.com/office/drawing/2014/main" id="{F1336DAE-E5ED-DA46-82A7-04B9D5449C89}"/>
              </a:ext>
            </a:extLst>
          </p:cNvPr>
          <p:cNvSpPr/>
          <p:nvPr/>
        </p:nvSpPr>
        <p:spPr>
          <a:xfrm>
            <a:off x="717330" y="3815152"/>
            <a:ext cx="10562897" cy="15997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7F63D4DA-0590-0E4B-9E26-BB49F0024410}"/>
              </a:ext>
            </a:extLst>
          </p:cNvPr>
          <p:cNvSpPr/>
          <p:nvPr/>
        </p:nvSpPr>
        <p:spPr>
          <a:xfrm>
            <a:off x="1227526" y="4247165"/>
            <a:ext cx="3218991" cy="735767"/>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a:solidFill>
                  <a:schemeClr val="bg1"/>
                </a:solidFill>
              </a:rPr>
              <a:t>“Future”</a:t>
            </a:r>
          </a:p>
        </p:txBody>
      </p:sp>
      <p:sp>
        <p:nvSpPr>
          <p:cNvPr id="14" name="Rounded Rectangle 13">
            <a:extLst>
              <a:ext uri="{FF2B5EF4-FFF2-40B4-BE49-F238E27FC236}">
                <a16:creationId xmlns:a16="http://schemas.microsoft.com/office/drawing/2014/main" id="{3F2191B1-7D48-CE46-A63D-64CA6C837CD3}"/>
              </a:ext>
            </a:extLst>
          </p:cNvPr>
          <p:cNvSpPr/>
          <p:nvPr/>
        </p:nvSpPr>
        <p:spPr>
          <a:xfrm>
            <a:off x="4956712" y="3924075"/>
            <a:ext cx="5737976" cy="1381948"/>
          </a:xfrm>
          <a:prstGeom prst="roundRect">
            <a:avLst>
              <a:gd name="adj" fmla="val 21756"/>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Something that will happen in the future</a:t>
            </a:r>
          </a:p>
        </p:txBody>
      </p:sp>
    </p:spTree>
    <p:extLst>
      <p:ext uri="{BB962C8B-B14F-4D97-AF65-F5344CB8AC3E}">
        <p14:creationId xmlns:p14="http://schemas.microsoft.com/office/powerpoint/2010/main" val="2472004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9" grpId="0" animBg="1"/>
      <p:bldP spid="11" grpId="0" animBg="1"/>
      <p:bldP spid="1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94B8560-E2B8-7D4C-BB84-2C370A8AA80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air of black framed glasses&#10;&#10;Description automatically generated with low confidence">
            <a:extLst>
              <a:ext uri="{FF2B5EF4-FFF2-40B4-BE49-F238E27FC236}">
                <a16:creationId xmlns:a16="http://schemas.microsoft.com/office/drawing/2014/main" id="{C192B3E9-9E52-FC49-9F6F-F9994C7BEDCB}"/>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459287" y="0"/>
            <a:ext cx="11273425" cy="6858000"/>
          </a:xfrm>
          <a:prstGeom prst="rect">
            <a:avLst/>
          </a:prstGeom>
        </p:spPr>
      </p:pic>
      <p:sp>
        <p:nvSpPr>
          <p:cNvPr id="5" name="Rounded Rectangle 4">
            <a:extLst>
              <a:ext uri="{FF2B5EF4-FFF2-40B4-BE49-F238E27FC236}">
                <a16:creationId xmlns:a16="http://schemas.microsoft.com/office/drawing/2014/main" id="{B7706510-11E5-D645-AA1A-E46FD9322DBF}"/>
              </a:ext>
            </a:extLst>
          </p:cNvPr>
          <p:cNvSpPr/>
          <p:nvPr/>
        </p:nvSpPr>
        <p:spPr>
          <a:xfrm>
            <a:off x="4152655" y="336746"/>
            <a:ext cx="3886687" cy="905141"/>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Paul’s Attitude</a:t>
            </a:r>
          </a:p>
        </p:txBody>
      </p:sp>
      <p:sp>
        <p:nvSpPr>
          <p:cNvPr id="6" name="Rounded Rectangle 5">
            <a:extLst>
              <a:ext uri="{FF2B5EF4-FFF2-40B4-BE49-F238E27FC236}">
                <a16:creationId xmlns:a16="http://schemas.microsoft.com/office/drawing/2014/main" id="{626D3EFA-C0FB-7A44-86C9-0A03371CD082}"/>
              </a:ext>
            </a:extLst>
          </p:cNvPr>
          <p:cNvSpPr/>
          <p:nvPr/>
        </p:nvSpPr>
        <p:spPr>
          <a:xfrm>
            <a:off x="2467154" y="2725948"/>
            <a:ext cx="2311879" cy="143166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Toward God</a:t>
            </a:r>
          </a:p>
        </p:txBody>
      </p:sp>
      <p:sp>
        <p:nvSpPr>
          <p:cNvPr id="7" name="Rectangle 6">
            <a:extLst>
              <a:ext uri="{FF2B5EF4-FFF2-40B4-BE49-F238E27FC236}">
                <a16:creationId xmlns:a16="http://schemas.microsoft.com/office/drawing/2014/main" id="{1E6D37BC-D0B4-3540-8B3E-A3A1AE05BA84}"/>
              </a:ext>
            </a:extLst>
          </p:cNvPr>
          <p:cNvSpPr/>
          <p:nvPr/>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276FC7E-ECD0-A244-82F4-154086D7CC44}"/>
              </a:ext>
            </a:extLst>
          </p:cNvPr>
          <p:cNvGrpSpPr/>
          <p:nvPr/>
        </p:nvGrpSpPr>
        <p:grpSpPr>
          <a:xfrm>
            <a:off x="624114" y="478971"/>
            <a:ext cx="5080000" cy="5950858"/>
            <a:chOff x="624114" y="478971"/>
            <a:chExt cx="5080000" cy="5950858"/>
          </a:xfrm>
        </p:grpSpPr>
        <p:sp>
          <p:nvSpPr>
            <p:cNvPr id="8" name="Rectangle 7">
              <a:extLst>
                <a:ext uri="{FF2B5EF4-FFF2-40B4-BE49-F238E27FC236}">
                  <a16:creationId xmlns:a16="http://schemas.microsoft.com/office/drawing/2014/main" id="{F703B266-826F-2542-9717-06E9E57FC51C}"/>
                </a:ext>
              </a:extLst>
            </p:cNvPr>
            <p:cNvSpPr/>
            <p:nvPr/>
          </p:nvSpPr>
          <p:spPr>
            <a:xfrm>
              <a:off x="624114" y="478971"/>
              <a:ext cx="5080000" cy="5950858"/>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a:solidFill>
                  <a:schemeClr val="accent5">
                    <a:lumMod val="50000"/>
                  </a:schemeClr>
                </a:solidFill>
              </a:endParaRPr>
            </a:p>
          </p:txBody>
        </p:sp>
        <p:sp>
          <p:nvSpPr>
            <p:cNvPr id="10" name="TextBox 9">
              <a:extLst>
                <a:ext uri="{FF2B5EF4-FFF2-40B4-BE49-F238E27FC236}">
                  <a16:creationId xmlns:a16="http://schemas.microsoft.com/office/drawing/2014/main" id="{91928E39-7AE9-6647-8339-DA845012FE12}"/>
                </a:ext>
              </a:extLst>
            </p:cNvPr>
            <p:cNvSpPr txBox="1"/>
            <p:nvPr/>
          </p:nvSpPr>
          <p:spPr>
            <a:xfrm>
              <a:off x="751114" y="653143"/>
              <a:ext cx="4826000" cy="5632311"/>
            </a:xfrm>
            <a:prstGeom prst="rect">
              <a:avLst/>
            </a:prstGeom>
            <a:solidFill>
              <a:schemeClr val="bg1"/>
            </a:solidFill>
          </p:spPr>
          <p:txBody>
            <a:bodyPr wrap="square" rtlCol="0">
              <a:spAutoFit/>
            </a:bodyPr>
            <a:lstStyle/>
            <a:p>
              <a:r>
                <a:rPr lang="en-US" sz="3600" dirty="0">
                  <a:solidFill>
                    <a:srgbClr val="002060"/>
                  </a:solidFill>
                </a:rPr>
                <a:t>Phil. 1:25-26 </a:t>
              </a:r>
              <a:r>
                <a:rPr lang="en-US" sz="3600" dirty="0">
                  <a:solidFill>
                    <a:schemeClr val="accent5">
                      <a:lumMod val="50000"/>
                    </a:schemeClr>
                  </a:solidFill>
                </a:rPr>
                <a:t> </a:t>
              </a:r>
              <a:r>
                <a:rPr lang="en-US" sz="3600" dirty="0">
                  <a:solidFill>
                    <a:schemeClr val="accent5">
                      <a:lumMod val="50000"/>
                    </a:schemeClr>
                  </a:solidFill>
                  <a:highlight>
                    <a:srgbClr val="FFFF00"/>
                  </a:highlight>
                </a:rPr>
                <a:t>Convinced</a:t>
              </a:r>
              <a:r>
                <a:rPr lang="en-US" sz="3600" dirty="0">
                  <a:solidFill>
                    <a:schemeClr val="accent5">
                      <a:lumMod val="50000"/>
                    </a:schemeClr>
                  </a:solidFill>
                </a:rPr>
                <a:t> of this, </a:t>
              </a:r>
              <a:r>
                <a:rPr lang="en-US" sz="3600" dirty="0">
                  <a:solidFill>
                    <a:schemeClr val="accent5">
                      <a:lumMod val="50000"/>
                    </a:schemeClr>
                  </a:solidFill>
                  <a:highlight>
                    <a:srgbClr val="FFFF00"/>
                  </a:highlight>
                </a:rPr>
                <a:t>I know </a:t>
              </a:r>
              <a:r>
                <a:rPr lang="en-US" sz="3600" dirty="0">
                  <a:solidFill>
                    <a:schemeClr val="accent5">
                      <a:lumMod val="50000"/>
                    </a:schemeClr>
                  </a:solidFill>
                </a:rPr>
                <a:t>that I will remain and continue with you all, for your progress and joy in the faith, so that in me you may have ample cause to glory in Christ Jesus, because of my coming to you again.</a:t>
              </a:r>
            </a:p>
          </p:txBody>
        </p:sp>
      </p:grpSp>
      <p:grpSp>
        <p:nvGrpSpPr>
          <p:cNvPr id="12" name="Group 11">
            <a:extLst>
              <a:ext uri="{FF2B5EF4-FFF2-40B4-BE49-F238E27FC236}">
                <a16:creationId xmlns:a16="http://schemas.microsoft.com/office/drawing/2014/main" id="{1FF37CD8-AE5F-A44B-8BCA-5ABDEDA5A0C9}"/>
              </a:ext>
            </a:extLst>
          </p:cNvPr>
          <p:cNvGrpSpPr/>
          <p:nvPr/>
        </p:nvGrpSpPr>
        <p:grpSpPr>
          <a:xfrm>
            <a:off x="6596743" y="478971"/>
            <a:ext cx="5080000" cy="5950858"/>
            <a:chOff x="6596743" y="478971"/>
            <a:chExt cx="5080000" cy="5950858"/>
          </a:xfrm>
        </p:grpSpPr>
        <p:sp>
          <p:nvSpPr>
            <p:cNvPr id="9" name="Rectangle 8">
              <a:extLst>
                <a:ext uri="{FF2B5EF4-FFF2-40B4-BE49-F238E27FC236}">
                  <a16:creationId xmlns:a16="http://schemas.microsoft.com/office/drawing/2014/main" id="{F49DDABE-94C6-D148-BEB5-3847BB8B1839}"/>
                </a:ext>
              </a:extLst>
            </p:cNvPr>
            <p:cNvSpPr/>
            <p:nvPr/>
          </p:nvSpPr>
          <p:spPr>
            <a:xfrm>
              <a:off x="6596743" y="478971"/>
              <a:ext cx="5080000" cy="5950858"/>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3E6C2F5-CDB6-184D-8177-E32EC5C5C10F}"/>
                </a:ext>
              </a:extLst>
            </p:cNvPr>
            <p:cNvSpPr txBox="1"/>
            <p:nvPr/>
          </p:nvSpPr>
          <p:spPr>
            <a:xfrm>
              <a:off x="6723743" y="653143"/>
              <a:ext cx="4826000" cy="5078313"/>
            </a:xfrm>
            <a:prstGeom prst="rect">
              <a:avLst/>
            </a:prstGeom>
            <a:solidFill>
              <a:schemeClr val="bg1"/>
            </a:solidFill>
          </p:spPr>
          <p:txBody>
            <a:bodyPr wrap="square" rtlCol="0">
              <a:spAutoFit/>
            </a:bodyPr>
            <a:lstStyle/>
            <a:p>
              <a:r>
                <a:rPr lang="en-US" sz="3600" spc="-150" dirty="0">
                  <a:solidFill>
                    <a:srgbClr val="002060"/>
                  </a:solidFill>
                </a:rPr>
                <a:t>Phil. 1:25-26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τοῦτο</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πεποιθὼς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highlight>
                    <a:srgbClr val="FFFF00"/>
                  </a:highlight>
                  <a:latin typeface="Times New Roman" panose="02020603050405020304" pitchFamily="18" charset="0"/>
                  <a:cs typeface="Times New Roman" panose="02020603050405020304" pitchFamily="18" charset="0"/>
                </a:rPr>
                <a:t>οἶδα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ὅτι</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μενῶ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παραμενῶ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πᾶσιν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ὑμῖν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εἰς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τὴν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προκοπὴν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χαρὰν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πίστεως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ἵνα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τὸ</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καύχημα</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ὑμῶν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περισσεύῃ</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Χριστῷ</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Ἰησοῦ</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ἐμοὶ</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διὰ</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τῆς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ἐμῆς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παρουσίας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πάλιν</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πρὸς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 </a:t>
              </a:r>
              <a:r>
                <a:rPr lang="el-GR" sz="3600" spc="-150" dirty="0" err="1">
                  <a:solidFill>
                    <a:schemeClr val="accent5">
                      <a:lumMod val="50000"/>
                    </a:schemeClr>
                  </a:solidFill>
                  <a:latin typeface="Times New Roman" panose="02020603050405020304" pitchFamily="18" charset="0"/>
                  <a:cs typeface="Times New Roman" panose="02020603050405020304" pitchFamily="18" charset="0"/>
                </a:rPr>
                <a:t>ὑμᾶς</a:t>
              </a:r>
              <a:r>
                <a:rPr lang="el-GR" sz="3600" spc="-150" dirty="0">
                  <a:solidFill>
                    <a:schemeClr val="accent5">
                      <a:lumMod val="50000"/>
                    </a:schemeClr>
                  </a:solidFill>
                  <a:latin typeface="Times New Roman" panose="02020603050405020304" pitchFamily="18" charset="0"/>
                  <a:cs typeface="Times New Roman" panose="02020603050405020304" pitchFamily="18" charset="0"/>
                </a:rPr>
                <a:t>.</a:t>
              </a:r>
            </a:p>
          </p:txBody>
        </p:sp>
      </p:grpSp>
      <p:cxnSp>
        <p:nvCxnSpPr>
          <p:cNvPr id="14" name="Straight Connector 13">
            <a:extLst>
              <a:ext uri="{FF2B5EF4-FFF2-40B4-BE49-F238E27FC236}">
                <a16:creationId xmlns:a16="http://schemas.microsoft.com/office/drawing/2014/main" id="{63DB3C3C-2D26-1A49-9155-66983D4754CB}"/>
              </a:ext>
            </a:extLst>
          </p:cNvPr>
          <p:cNvCxnSpPr/>
          <p:nvPr/>
        </p:nvCxnSpPr>
        <p:spPr>
          <a:xfrm>
            <a:off x="4379495" y="1764632"/>
            <a:ext cx="89835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306EC66-C69A-8048-9084-039DC6603AB8}"/>
              </a:ext>
            </a:extLst>
          </p:cNvPr>
          <p:cNvCxnSpPr/>
          <p:nvPr/>
        </p:nvCxnSpPr>
        <p:spPr>
          <a:xfrm>
            <a:off x="9841832" y="1764632"/>
            <a:ext cx="89835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023874A-2C9F-4647-A171-1945E99BD19C}"/>
              </a:ext>
            </a:extLst>
          </p:cNvPr>
          <p:cNvCxnSpPr>
            <a:cxnSpLocks/>
          </p:cNvCxnSpPr>
          <p:nvPr/>
        </p:nvCxnSpPr>
        <p:spPr>
          <a:xfrm>
            <a:off x="842211" y="2350168"/>
            <a:ext cx="1275347"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2CBED1E-CBB6-DF45-AD41-B8B1680224BC}"/>
              </a:ext>
            </a:extLst>
          </p:cNvPr>
          <p:cNvCxnSpPr>
            <a:cxnSpLocks/>
          </p:cNvCxnSpPr>
          <p:nvPr/>
        </p:nvCxnSpPr>
        <p:spPr>
          <a:xfrm>
            <a:off x="3023937" y="2350168"/>
            <a:ext cx="1755096"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18FA74C9-A085-6C4F-8BE5-A8CD1FB9FD06}"/>
              </a:ext>
            </a:extLst>
          </p:cNvPr>
          <p:cNvCxnSpPr>
            <a:cxnSpLocks/>
          </p:cNvCxnSpPr>
          <p:nvPr/>
        </p:nvCxnSpPr>
        <p:spPr>
          <a:xfrm>
            <a:off x="6817895" y="2350168"/>
            <a:ext cx="1764631"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12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par>
                                <p:cTn id="20" presetID="2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1F68FC-06BE-EE44-87BD-1C2F0A2E2C0B}"/>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C93819-D58E-6343-A6F4-63788D46FE4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a:off x="202822" y="2408078"/>
            <a:ext cx="11821525" cy="463460"/>
          </a:xfrm>
          <a:prstGeom prst="rect">
            <a:avLst/>
          </a:prstGeom>
        </p:spPr>
      </p:pic>
      <p:grpSp>
        <p:nvGrpSpPr>
          <p:cNvPr id="5" name="Group 4">
            <a:extLst>
              <a:ext uri="{FF2B5EF4-FFF2-40B4-BE49-F238E27FC236}">
                <a16:creationId xmlns:a16="http://schemas.microsoft.com/office/drawing/2014/main" id="{BEFB9545-91B1-7544-96F5-1F83EB34C4FC}"/>
              </a:ext>
            </a:extLst>
          </p:cNvPr>
          <p:cNvGrpSpPr/>
          <p:nvPr/>
        </p:nvGrpSpPr>
        <p:grpSpPr>
          <a:xfrm>
            <a:off x="1671255" y="914401"/>
            <a:ext cx="2584222" cy="1635370"/>
            <a:chOff x="2548107" y="5807631"/>
            <a:chExt cx="4970342" cy="1635370"/>
          </a:xfrm>
        </p:grpSpPr>
        <p:sp>
          <p:nvSpPr>
            <p:cNvPr id="6" name="Rounded Rectangle 5">
              <a:extLst>
                <a:ext uri="{FF2B5EF4-FFF2-40B4-BE49-F238E27FC236}">
                  <a16:creationId xmlns:a16="http://schemas.microsoft.com/office/drawing/2014/main" id="{D1BB596C-0FA0-1E4B-9675-81BF57386332}"/>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D45971D-A837-574C-B40D-AFD6195CBEFC}"/>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8" name="Group 7">
            <a:extLst>
              <a:ext uri="{FF2B5EF4-FFF2-40B4-BE49-F238E27FC236}">
                <a16:creationId xmlns:a16="http://schemas.microsoft.com/office/drawing/2014/main" id="{C156F523-CCB7-5847-8C9A-1B09C95B9793}"/>
              </a:ext>
            </a:extLst>
          </p:cNvPr>
          <p:cNvGrpSpPr/>
          <p:nvPr/>
        </p:nvGrpSpPr>
        <p:grpSpPr>
          <a:xfrm>
            <a:off x="8315978" y="914401"/>
            <a:ext cx="2584222" cy="1635370"/>
            <a:chOff x="2548107" y="5807631"/>
            <a:chExt cx="4970342" cy="1635370"/>
          </a:xfrm>
        </p:grpSpPr>
        <p:sp>
          <p:nvSpPr>
            <p:cNvPr id="9" name="Rounded Rectangle 8">
              <a:extLst>
                <a:ext uri="{FF2B5EF4-FFF2-40B4-BE49-F238E27FC236}">
                  <a16:creationId xmlns:a16="http://schemas.microsoft.com/office/drawing/2014/main" id="{6841B4E6-BD2E-3B4D-9F45-ECF2DB3550D8}"/>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49E040B-F813-604C-AE75-DDE5C4717E49}"/>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sp>
        <p:nvSpPr>
          <p:cNvPr id="3" name="Up Arrow Callout 2">
            <a:extLst>
              <a:ext uri="{FF2B5EF4-FFF2-40B4-BE49-F238E27FC236}">
                <a16:creationId xmlns:a16="http://schemas.microsoft.com/office/drawing/2014/main" id="{FD5A838D-5930-EE43-A8FC-5EF30165403A}"/>
              </a:ext>
            </a:extLst>
          </p:cNvPr>
          <p:cNvSpPr/>
          <p:nvPr/>
        </p:nvSpPr>
        <p:spPr>
          <a:xfrm>
            <a:off x="8803493" y="3275331"/>
            <a:ext cx="2096086" cy="163537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Better for Paul</a:t>
            </a:r>
          </a:p>
        </p:txBody>
      </p:sp>
      <p:sp>
        <p:nvSpPr>
          <p:cNvPr id="11" name="Up Arrow Callout 10">
            <a:extLst>
              <a:ext uri="{FF2B5EF4-FFF2-40B4-BE49-F238E27FC236}">
                <a16:creationId xmlns:a16="http://schemas.microsoft.com/office/drawing/2014/main" id="{CE4804AC-396F-7242-B385-D006281AE637}"/>
              </a:ext>
            </a:extLst>
          </p:cNvPr>
          <p:cNvSpPr/>
          <p:nvPr/>
        </p:nvSpPr>
        <p:spPr>
          <a:xfrm>
            <a:off x="1915012" y="3275331"/>
            <a:ext cx="2096086" cy="163537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Better </a:t>
            </a:r>
            <a:r>
              <a:rPr lang="en-US" sz="4000" spc="-150" dirty="0"/>
              <a:t>for others</a:t>
            </a:r>
          </a:p>
        </p:txBody>
      </p:sp>
      <p:pic>
        <p:nvPicPr>
          <p:cNvPr id="13" name="Picture 12">
            <a:extLst>
              <a:ext uri="{FF2B5EF4-FFF2-40B4-BE49-F238E27FC236}">
                <a16:creationId xmlns:a16="http://schemas.microsoft.com/office/drawing/2014/main" id="{B285FFF6-D7E8-7541-B442-A437F692797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5320" b="92204" l="10000" r="90000">
                        <a14:foregroundMark x1="48908" y1="45320" x2="50954" y2="45320"/>
                        <a14:backgroundMark x1="12954" y1="49509" x2="17262" y2="49748"/>
                        <a14:backgroundMark x1="17262" y1="49748" x2="26231" y2="47414"/>
                        <a14:backgroundMark x1="26231" y1="47414" x2="42785" y2="53036"/>
                        <a14:backgroundMark x1="42785" y1="53036" x2="45923" y2="52559"/>
                        <a14:backgroundMark x1="52846" y1="52082" x2="57138" y2="52188"/>
                        <a14:backgroundMark x1="57138" y1="52188" x2="66200" y2="50676"/>
                        <a14:backgroundMark x1="66200" y1="50676" x2="74969" y2="51843"/>
                        <a14:backgroundMark x1="74969" y1="51843" x2="79308" y2="49987"/>
                        <a14:backgroundMark x1="79308" y1="49987" x2="88000" y2="51392"/>
                      </a14:backgroundRemoval>
                    </a14:imgEffect>
                  </a14:imgLayer>
                </a14:imgProps>
              </a:ext>
            </a:extLst>
          </a:blip>
          <a:srcRect t="43076" b="2308"/>
          <a:stretch/>
        </p:blipFill>
        <p:spPr>
          <a:xfrm>
            <a:off x="185237" y="2232438"/>
            <a:ext cx="11821525" cy="3745524"/>
          </a:xfrm>
          <a:prstGeom prst="rect">
            <a:avLst/>
          </a:prstGeom>
        </p:spPr>
      </p:pic>
    </p:spTree>
    <p:extLst>
      <p:ext uri="{BB962C8B-B14F-4D97-AF65-F5344CB8AC3E}">
        <p14:creationId xmlns:p14="http://schemas.microsoft.com/office/powerpoint/2010/main" val="3617958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D1F68FC-06BE-EE44-87BD-1C2F0A2E2C0B}"/>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C93819-D58E-6343-A6F4-63788D46FE43}"/>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a:off x="202822" y="2408078"/>
            <a:ext cx="11821525" cy="463460"/>
          </a:xfrm>
          <a:prstGeom prst="rect">
            <a:avLst/>
          </a:prstGeom>
        </p:spPr>
      </p:pic>
      <p:grpSp>
        <p:nvGrpSpPr>
          <p:cNvPr id="5" name="Group 4">
            <a:extLst>
              <a:ext uri="{FF2B5EF4-FFF2-40B4-BE49-F238E27FC236}">
                <a16:creationId xmlns:a16="http://schemas.microsoft.com/office/drawing/2014/main" id="{BEFB9545-91B1-7544-96F5-1F83EB34C4FC}"/>
              </a:ext>
            </a:extLst>
          </p:cNvPr>
          <p:cNvGrpSpPr/>
          <p:nvPr/>
        </p:nvGrpSpPr>
        <p:grpSpPr>
          <a:xfrm>
            <a:off x="1671255" y="914401"/>
            <a:ext cx="2584222" cy="1635370"/>
            <a:chOff x="2548107" y="5807631"/>
            <a:chExt cx="4970342" cy="1635370"/>
          </a:xfrm>
        </p:grpSpPr>
        <p:sp>
          <p:nvSpPr>
            <p:cNvPr id="6" name="Rounded Rectangle 5">
              <a:extLst>
                <a:ext uri="{FF2B5EF4-FFF2-40B4-BE49-F238E27FC236}">
                  <a16:creationId xmlns:a16="http://schemas.microsoft.com/office/drawing/2014/main" id="{D1BB596C-0FA0-1E4B-9675-81BF57386332}"/>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D45971D-A837-574C-B40D-AFD6195CBEFC}"/>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8" name="Group 7">
            <a:extLst>
              <a:ext uri="{FF2B5EF4-FFF2-40B4-BE49-F238E27FC236}">
                <a16:creationId xmlns:a16="http://schemas.microsoft.com/office/drawing/2014/main" id="{C156F523-CCB7-5847-8C9A-1B09C95B9793}"/>
              </a:ext>
            </a:extLst>
          </p:cNvPr>
          <p:cNvGrpSpPr/>
          <p:nvPr/>
        </p:nvGrpSpPr>
        <p:grpSpPr>
          <a:xfrm>
            <a:off x="8315978" y="914401"/>
            <a:ext cx="2584222" cy="1635370"/>
            <a:chOff x="2548107" y="5807631"/>
            <a:chExt cx="4970342" cy="1635370"/>
          </a:xfrm>
        </p:grpSpPr>
        <p:sp>
          <p:nvSpPr>
            <p:cNvPr id="9" name="Rounded Rectangle 8">
              <a:extLst>
                <a:ext uri="{FF2B5EF4-FFF2-40B4-BE49-F238E27FC236}">
                  <a16:creationId xmlns:a16="http://schemas.microsoft.com/office/drawing/2014/main" id="{6841B4E6-BD2E-3B4D-9F45-ECF2DB3550D8}"/>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A49E040B-F813-604C-AE75-DDE5C4717E49}"/>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pic>
        <p:nvPicPr>
          <p:cNvPr id="13" name="Picture 12">
            <a:extLst>
              <a:ext uri="{FF2B5EF4-FFF2-40B4-BE49-F238E27FC236}">
                <a16:creationId xmlns:a16="http://schemas.microsoft.com/office/drawing/2014/main" id="{B285FFF6-D7E8-7541-B442-A437F6927972}"/>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45320" b="92204" l="10000" r="90000">
                        <a14:foregroundMark x1="48908" y1="45320" x2="50954" y2="45320"/>
                        <a14:backgroundMark x1="12954" y1="49509" x2="17262" y2="49748"/>
                        <a14:backgroundMark x1="17262" y1="49748" x2="26231" y2="47414"/>
                        <a14:backgroundMark x1="26231" y1="47414" x2="42785" y2="53036"/>
                        <a14:backgroundMark x1="42785" y1="53036" x2="45923" y2="52559"/>
                        <a14:backgroundMark x1="52846" y1="52082" x2="57138" y2="52188"/>
                        <a14:backgroundMark x1="57138" y1="52188" x2="66200" y2="50676"/>
                        <a14:backgroundMark x1="66200" y1="50676" x2="74969" y2="51843"/>
                        <a14:backgroundMark x1="74969" y1="51843" x2="79308" y2="49987"/>
                        <a14:backgroundMark x1="79308" y1="49987" x2="88000" y2="51392"/>
                      </a14:backgroundRemoval>
                    </a14:imgEffect>
                  </a14:imgLayer>
                </a14:imgProps>
              </a:ext>
            </a:extLst>
          </a:blip>
          <a:srcRect t="43076" b="2308"/>
          <a:stretch/>
        </p:blipFill>
        <p:spPr>
          <a:xfrm>
            <a:off x="185237" y="2232438"/>
            <a:ext cx="11821525" cy="3745524"/>
          </a:xfrm>
          <a:prstGeom prst="rect">
            <a:avLst/>
          </a:prstGeom>
        </p:spPr>
      </p:pic>
      <p:pic>
        <p:nvPicPr>
          <p:cNvPr id="14" name="Picture 13">
            <a:extLst>
              <a:ext uri="{FF2B5EF4-FFF2-40B4-BE49-F238E27FC236}">
                <a16:creationId xmlns:a16="http://schemas.microsoft.com/office/drawing/2014/main" id="{F9759F65-0B17-324C-82C4-FA48240B7179}"/>
              </a:ext>
            </a:extLst>
          </p:cNvPr>
          <p:cNvPicPr>
            <a:picLocks noChangeAspect="1"/>
          </p:cNvPicPr>
          <p:nvPr/>
        </p:nvPicPr>
        <p:blipFill rotWithShape="1">
          <a:blip r:embed="rId2">
            <a:extLst>
              <a:ext uri="{BEBA8EAE-BF5A-486C-A8C5-ECC9F3942E4B}">
                <a14:imgProps xmlns:a14="http://schemas.microsoft.com/office/drawing/2010/main">
                  <a14:imgLayer r:embed="rId6">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60000">
            <a:off x="185236" y="2452736"/>
            <a:ext cx="11821525" cy="463460"/>
          </a:xfrm>
          <a:prstGeom prst="rect">
            <a:avLst/>
          </a:prstGeom>
        </p:spPr>
      </p:pic>
      <p:pic>
        <p:nvPicPr>
          <p:cNvPr id="15" name="Picture 14">
            <a:extLst>
              <a:ext uri="{FF2B5EF4-FFF2-40B4-BE49-F238E27FC236}">
                <a16:creationId xmlns:a16="http://schemas.microsoft.com/office/drawing/2014/main" id="{FEA1AB15-C3AA-AC4E-AEB9-78912EC41409}"/>
              </a:ext>
            </a:extLst>
          </p:cNvPr>
          <p:cNvPicPr>
            <a:picLocks noChangeAspect="1"/>
          </p:cNvPicPr>
          <p:nvPr/>
        </p:nvPicPr>
        <p:blipFill rotWithShape="1">
          <a:blip r:embed="rId2">
            <a:extLst>
              <a:ext uri="{BEBA8EAE-BF5A-486C-A8C5-ECC9F3942E4B}">
                <a14:imgProps xmlns:a14="http://schemas.microsoft.com/office/drawing/2010/main">
                  <a14:imgLayer r:embed="rId5">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120000">
            <a:off x="217836" y="2462563"/>
            <a:ext cx="11821525" cy="463460"/>
          </a:xfrm>
          <a:prstGeom prst="rect">
            <a:avLst/>
          </a:prstGeom>
        </p:spPr>
      </p:pic>
      <p:pic>
        <p:nvPicPr>
          <p:cNvPr id="22" name="Picture 21">
            <a:extLst>
              <a:ext uri="{FF2B5EF4-FFF2-40B4-BE49-F238E27FC236}">
                <a16:creationId xmlns:a16="http://schemas.microsoft.com/office/drawing/2014/main" id="{A821B2CD-C262-4349-B915-ADEAB256AD91}"/>
              </a:ext>
            </a:extLst>
          </p:cNvPr>
          <p:cNvPicPr>
            <a:picLocks noChangeAspect="1"/>
          </p:cNvPicPr>
          <p:nvPr/>
        </p:nvPicPr>
        <p:blipFill rotWithShape="1">
          <a:blip r:embed="rId2">
            <a:extLst>
              <a:ext uri="{BEBA8EAE-BF5A-486C-A8C5-ECC9F3942E4B}">
                <a14:imgProps xmlns:a14="http://schemas.microsoft.com/office/drawing/2010/main">
                  <a14:imgLayer r:embed="rId7">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180000">
            <a:off x="226448" y="2452735"/>
            <a:ext cx="11821525" cy="463460"/>
          </a:xfrm>
          <a:prstGeom prst="rect">
            <a:avLst/>
          </a:prstGeom>
        </p:spPr>
      </p:pic>
      <p:pic>
        <p:nvPicPr>
          <p:cNvPr id="23" name="Picture 22">
            <a:extLst>
              <a:ext uri="{FF2B5EF4-FFF2-40B4-BE49-F238E27FC236}">
                <a16:creationId xmlns:a16="http://schemas.microsoft.com/office/drawing/2014/main" id="{C6842A5F-DBFA-2D41-9534-FDFBF241F27A}"/>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240000">
            <a:off x="235519" y="2477583"/>
            <a:ext cx="11821525" cy="463460"/>
          </a:xfrm>
          <a:prstGeom prst="rect">
            <a:avLst/>
          </a:prstGeom>
        </p:spPr>
      </p:pic>
      <p:pic>
        <p:nvPicPr>
          <p:cNvPr id="17" name="Picture 16">
            <a:extLst>
              <a:ext uri="{FF2B5EF4-FFF2-40B4-BE49-F238E27FC236}">
                <a16:creationId xmlns:a16="http://schemas.microsoft.com/office/drawing/2014/main" id="{A6ADCD5B-4A04-264D-9F9D-594F561F0E32}"/>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300000">
            <a:off x="210127" y="2462562"/>
            <a:ext cx="11821525" cy="463460"/>
          </a:xfrm>
          <a:prstGeom prst="rect">
            <a:avLst/>
          </a:prstGeom>
        </p:spPr>
      </p:pic>
      <p:pic>
        <p:nvPicPr>
          <p:cNvPr id="18" name="Picture 17">
            <a:extLst>
              <a:ext uri="{FF2B5EF4-FFF2-40B4-BE49-F238E27FC236}">
                <a16:creationId xmlns:a16="http://schemas.microsoft.com/office/drawing/2014/main" id="{C4C3B785-F38A-0044-B2A6-2EC60B265166}"/>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360000">
            <a:off x="200526" y="2493451"/>
            <a:ext cx="11821525" cy="463460"/>
          </a:xfrm>
          <a:prstGeom prst="rect">
            <a:avLst/>
          </a:prstGeom>
        </p:spPr>
      </p:pic>
      <p:pic>
        <p:nvPicPr>
          <p:cNvPr id="19" name="Picture 18">
            <a:extLst>
              <a:ext uri="{FF2B5EF4-FFF2-40B4-BE49-F238E27FC236}">
                <a16:creationId xmlns:a16="http://schemas.microsoft.com/office/drawing/2014/main" id="{60417418-33C7-FE43-B533-E334C823827E}"/>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420000">
            <a:off x="177080" y="2477582"/>
            <a:ext cx="11821525" cy="463460"/>
          </a:xfrm>
          <a:prstGeom prst="rect">
            <a:avLst/>
          </a:prstGeom>
        </p:spPr>
      </p:pic>
      <p:pic>
        <p:nvPicPr>
          <p:cNvPr id="20" name="Picture 19">
            <a:extLst>
              <a:ext uri="{FF2B5EF4-FFF2-40B4-BE49-F238E27FC236}">
                <a16:creationId xmlns:a16="http://schemas.microsoft.com/office/drawing/2014/main" id="{C1C8AAF5-B421-B84A-B905-E607DED92136}"/>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480000">
            <a:off x="168927" y="2488278"/>
            <a:ext cx="11821525" cy="463460"/>
          </a:xfrm>
          <a:prstGeom prst="rect">
            <a:avLst/>
          </a:prstGeom>
        </p:spPr>
      </p:pic>
      <p:pic>
        <p:nvPicPr>
          <p:cNvPr id="21" name="Picture 20">
            <a:extLst>
              <a:ext uri="{FF2B5EF4-FFF2-40B4-BE49-F238E27FC236}">
                <a16:creationId xmlns:a16="http://schemas.microsoft.com/office/drawing/2014/main" id="{9CBB015B-FC9E-F041-853D-3015A5B65019}"/>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540000">
            <a:off x="161995" y="2492022"/>
            <a:ext cx="11821525" cy="463460"/>
          </a:xfrm>
          <a:prstGeom prst="rect">
            <a:avLst/>
          </a:prstGeom>
        </p:spPr>
      </p:pic>
      <p:pic>
        <p:nvPicPr>
          <p:cNvPr id="24" name="Picture 23">
            <a:extLst>
              <a:ext uri="{FF2B5EF4-FFF2-40B4-BE49-F238E27FC236}">
                <a16:creationId xmlns:a16="http://schemas.microsoft.com/office/drawing/2014/main" id="{60F3E00A-E90F-CC47-8FF7-A3E22BA2F8F1}"/>
              </a:ext>
            </a:extLst>
          </p:cNvPr>
          <p:cNvPicPr>
            <a:picLocks noChangeAspect="1"/>
          </p:cNvPicPr>
          <p:nvPr/>
        </p:nvPicPr>
        <p:blipFill rotWithShape="1">
          <a:blip r:embed="rId2">
            <a:extLst>
              <a:ext uri="{BEBA8EAE-BF5A-486C-A8C5-ECC9F3942E4B}">
                <a14:imgProps xmlns:a14="http://schemas.microsoft.com/office/drawing/2010/main">
                  <a14:imgLayer r:embed="rId8">
                    <a14:imgEffect>
                      <a14:backgroundRemoval t="46805" b="53302" l="10000" r="92738">
                        <a14:foregroundMark x1="12400" y1="49165" x2="20708" y2="50544"/>
                        <a14:foregroundMark x1="20708" y1="50544" x2="29923" y2="48449"/>
                        <a14:foregroundMark x1="29923" y1="48449" x2="34415" y2="49536"/>
                        <a14:foregroundMark x1="34415" y1="49536" x2="38185" y2="52426"/>
                        <a14:foregroundMark x1="38185" y1="52426" x2="46046" y2="49165"/>
                        <a14:foregroundMark x1="37231" y1="47759" x2="41415" y2="47521"/>
                        <a14:foregroundMark x1="41415" y1="47521" x2="45431" y2="48926"/>
                        <a14:foregroundMark x1="45431" y1="48926" x2="49446" y2="47759"/>
                        <a14:foregroundMark x1="49446" y1="47759" x2="53492" y2="48316"/>
                        <a14:foregroundMark x1="53492" y1="48316" x2="56200" y2="54680"/>
                        <a14:foregroundMark x1="56200" y1="54680" x2="60385" y2="50517"/>
                        <a14:foregroundMark x1="60385" y1="50517" x2="65723" y2="49775"/>
                        <a14:foregroundMark x1="65723" y1="49775" x2="69738" y2="51445"/>
                        <a14:foregroundMark x1="69738" y1="51445" x2="74338" y2="48979"/>
                        <a14:foregroundMark x1="74338" y1="48979" x2="78400" y2="51923"/>
                        <a14:foregroundMark x1="78400" y1="51923" x2="88062" y2="53328"/>
                        <a14:foregroundMark x1="88062" y1="53328" x2="89615" y2="52188"/>
                        <a14:foregroundMark x1="87708" y1="49377" x2="92738" y2="50782"/>
                        <a14:foregroundMark x1="53108" y1="51021" x2="53785" y2="51949"/>
                        <a14:foregroundMark x1="53785" y1="51737" x2="52431" y2="49854"/>
                        <a14:foregroundMark x1="43200" y1="52904" x2="47277" y2="52426"/>
                        <a14:foregroundMark x1="47277" y1="52426" x2="47815" y2="50544"/>
                        <a14:foregroundMark x1="52831" y1="51498" x2="52015" y2="51498"/>
                        <a14:foregroundMark x1="45923" y1="51260" x2="47954" y2="51737"/>
                      </a14:backgroundRemoval>
                    </a14:imgEffect>
                  </a14:imgLayer>
                </a14:imgProps>
              </a:ext>
            </a:extLst>
          </a:blip>
          <a:srcRect t="46138" b="47104"/>
          <a:stretch/>
        </p:blipFill>
        <p:spPr>
          <a:xfrm rot="-600000">
            <a:off x="152389" y="2492022"/>
            <a:ext cx="11821525" cy="463460"/>
          </a:xfrm>
          <a:prstGeom prst="rect">
            <a:avLst/>
          </a:prstGeom>
        </p:spPr>
      </p:pic>
      <p:grpSp>
        <p:nvGrpSpPr>
          <p:cNvPr id="25" name="Group 24">
            <a:extLst>
              <a:ext uri="{FF2B5EF4-FFF2-40B4-BE49-F238E27FC236}">
                <a16:creationId xmlns:a16="http://schemas.microsoft.com/office/drawing/2014/main" id="{778BEF55-2009-B146-8C04-C5E767CCE5CF}"/>
              </a:ext>
            </a:extLst>
          </p:cNvPr>
          <p:cNvGrpSpPr/>
          <p:nvPr/>
        </p:nvGrpSpPr>
        <p:grpSpPr>
          <a:xfrm>
            <a:off x="1629673" y="954018"/>
            <a:ext cx="2584222" cy="1635370"/>
            <a:chOff x="2548107" y="5807631"/>
            <a:chExt cx="4970342" cy="1635370"/>
          </a:xfrm>
        </p:grpSpPr>
        <p:sp>
          <p:nvSpPr>
            <p:cNvPr id="26" name="Rounded Rectangle 25">
              <a:extLst>
                <a:ext uri="{FF2B5EF4-FFF2-40B4-BE49-F238E27FC236}">
                  <a16:creationId xmlns:a16="http://schemas.microsoft.com/office/drawing/2014/main" id="{32350703-85C0-244F-93C1-0E680E072AFB}"/>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598FD48F-1BC8-C040-9F26-95D6DF13A120}"/>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28" name="Group 27">
            <a:extLst>
              <a:ext uri="{FF2B5EF4-FFF2-40B4-BE49-F238E27FC236}">
                <a16:creationId xmlns:a16="http://schemas.microsoft.com/office/drawing/2014/main" id="{644EAAAE-4DAE-9C46-9863-0AFE61DBF9F4}"/>
              </a:ext>
            </a:extLst>
          </p:cNvPr>
          <p:cNvGrpSpPr/>
          <p:nvPr/>
        </p:nvGrpSpPr>
        <p:grpSpPr>
          <a:xfrm>
            <a:off x="1598591" y="1027037"/>
            <a:ext cx="2584222" cy="1635370"/>
            <a:chOff x="2548107" y="5807631"/>
            <a:chExt cx="4970342" cy="1635370"/>
          </a:xfrm>
        </p:grpSpPr>
        <p:sp>
          <p:nvSpPr>
            <p:cNvPr id="29" name="Rounded Rectangle 28">
              <a:extLst>
                <a:ext uri="{FF2B5EF4-FFF2-40B4-BE49-F238E27FC236}">
                  <a16:creationId xmlns:a16="http://schemas.microsoft.com/office/drawing/2014/main" id="{3B6E900C-16BD-9D4C-8D16-66B4AC4FDA26}"/>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12CEA6A4-031E-2249-8F8D-91407065EA5A}"/>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31" name="Group 30">
            <a:extLst>
              <a:ext uri="{FF2B5EF4-FFF2-40B4-BE49-F238E27FC236}">
                <a16:creationId xmlns:a16="http://schemas.microsoft.com/office/drawing/2014/main" id="{02E08720-A168-F64D-AD15-C82A0B3D47D3}"/>
              </a:ext>
            </a:extLst>
          </p:cNvPr>
          <p:cNvGrpSpPr/>
          <p:nvPr/>
        </p:nvGrpSpPr>
        <p:grpSpPr>
          <a:xfrm>
            <a:off x="1567485" y="1084638"/>
            <a:ext cx="2584222" cy="1635370"/>
            <a:chOff x="2548107" y="5807631"/>
            <a:chExt cx="4970342" cy="1635370"/>
          </a:xfrm>
        </p:grpSpPr>
        <p:sp>
          <p:nvSpPr>
            <p:cNvPr id="32" name="Rounded Rectangle 31">
              <a:extLst>
                <a:ext uri="{FF2B5EF4-FFF2-40B4-BE49-F238E27FC236}">
                  <a16:creationId xmlns:a16="http://schemas.microsoft.com/office/drawing/2014/main" id="{E9639E67-C248-E54C-B10E-FA5583330C9D}"/>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621DB4D-8EDB-1B44-902C-91420D2E17A6}"/>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34" name="Group 33">
            <a:extLst>
              <a:ext uri="{FF2B5EF4-FFF2-40B4-BE49-F238E27FC236}">
                <a16:creationId xmlns:a16="http://schemas.microsoft.com/office/drawing/2014/main" id="{17BB1A44-4E47-7144-B61C-282479155C24}"/>
              </a:ext>
            </a:extLst>
          </p:cNvPr>
          <p:cNvGrpSpPr/>
          <p:nvPr/>
        </p:nvGrpSpPr>
        <p:grpSpPr>
          <a:xfrm>
            <a:off x="1525903" y="1156474"/>
            <a:ext cx="2584222" cy="1635370"/>
            <a:chOff x="2548107" y="5807631"/>
            <a:chExt cx="4970342" cy="1635370"/>
          </a:xfrm>
        </p:grpSpPr>
        <p:sp>
          <p:nvSpPr>
            <p:cNvPr id="35" name="Rounded Rectangle 34">
              <a:extLst>
                <a:ext uri="{FF2B5EF4-FFF2-40B4-BE49-F238E27FC236}">
                  <a16:creationId xmlns:a16="http://schemas.microsoft.com/office/drawing/2014/main" id="{6ACE1BBE-EC3F-3643-83D5-E65BDE07FB70}"/>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60141930-537D-D54E-A191-10B19A74DA5C}"/>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37" name="Group 36">
            <a:extLst>
              <a:ext uri="{FF2B5EF4-FFF2-40B4-BE49-F238E27FC236}">
                <a16:creationId xmlns:a16="http://schemas.microsoft.com/office/drawing/2014/main" id="{705AFDD9-96C0-D540-95B6-11D8FF5E5F12}"/>
              </a:ext>
            </a:extLst>
          </p:cNvPr>
          <p:cNvGrpSpPr/>
          <p:nvPr/>
        </p:nvGrpSpPr>
        <p:grpSpPr>
          <a:xfrm>
            <a:off x="1484321" y="1229225"/>
            <a:ext cx="2584222" cy="1635370"/>
            <a:chOff x="2548107" y="5807631"/>
            <a:chExt cx="4970342" cy="1635370"/>
          </a:xfrm>
        </p:grpSpPr>
        <p:sp>
          <p:nvSpPr>
            <p:cNvPr id="38" name="Rounded Rectangle 37">
              <a:extLst>
                <a:ext uri="{FF2B5EF4-FFF2-40B4-BE49-F238E27FC236}">
                  <a16:creationId xmlns:a16="http://schemas.microsoft.com/office/drawing/2014/main" id="{609B0CEB-78BD-4C4C-87B4-9BE5A0C1039A}"/>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3F59D9B9-FF81-B240-92E7-5749653A7ACD}"/>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40" name="Group 39">
            <a:extLst>
              <a:ext uri="{FF2B5EF4-FFF2-40B4-BE49-F238E27FC236}">
                <a16:creationId xmlns:a16="http://schemas.microsoft.com/office/drawing/2014/main" id="{14344723-0BBD-EF46-8430-B05BA2728952}"/>
              </a:ext>
            </a:extLst>
          </p:cNvPr>
          <p:cNvGrpSpPr/>
          <p:nvPr/>
        </p:nvGrpSpPr>
        <p:grpSpPr>
          <a:xfrm>
            <a:off x="1442739" y="1286826"/>
            <a:ext cx="2584222" cy="1635370"/>
            <a:chOff x="2548107" y="5807631"/>
            <a:chExt cx="4970342" cy="1635370"/>
          </a:xfrm>
        </p:grpSpPr>
        <p:sp>
          <p:nvSpPr>
            <p:cNvPr id="41" name="Rounded Rectangle 40">
              <a:extLst>
                <a:ext uri="{FF2B5EF4-FFF2-40B4-BE49-F238E27FC236}">
                  <a16:creationId xmlns:a16="http://schemas.microsoft.com/office/drawing/2014/main" id="{4714F734-2E91-E942-AEF8-926FF798CE59}"/>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154FC803-CBD1-0445-BF98-056607F6DE88}"/>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43" name="Group 42">
            <a:extLst>
              <a:ext uri="{FF2B5EF4-FFF2-40B4-BE49-F238E27FC236}">
                <a16:creationId xmlns:a16="http://schemas.microsoft.com/office/drawing/2014/main" id="{DCBB2C63-9A0A-8F44-A9BD-8236809FDD5A}"/>
              </a:ext>
            </a:extLst>
          </p:cNvPr>
          <p:cNvGrpSpPr/>
          <p:nvPr/>
        </p:nvGrpSpPr>
        <p:grpSpPr>
          <a:xfrm>
            <a:off x="1401157" y="1343049"/>
            <a:ext cx="2584222" cy="1635370"/>
            <a:chOff x="2548107" y="5807631"/>
            <a:chExt cx="4970342" cy="1635370"/>
          </a:xfrm>
        </p:grpSpPr>
        <p:sp>
          <p:nvSpPr>
            <p:cNvPr id="44" name="Rounded Rectangle 43">
              <a:extLst>
                <a:ext uri="{FF2B5EF4-FFF2-40B4-BE49-F238E27FC236}">
                  <a16:creationId xmlns:a16="http://schemas.microsoft.com/office/drawing/2014/main" id="{9BD908E2-EE63-8F40-926A-9192FBD2C046}"/>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285F5664-A477-CF45-98C3-0D25FC75DA5C}"/>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46" name="Group 45">
            <a:extLst>
              <a:ext uri="{FF2B5EF4-FFF2-40B4-BE49-F238E27FC236}">
                <a16:creationId xmlns:a16="http://schemas.microsoft.com/office/drawing/2014/main" id="{C9404328-80A1-744D-A60E-56C73BBF9884}"/>
              </a:ext>
            </a:extLst>
          </p:cNvPr>
          <p:cNvGrpSpPr/>
          <p:nvPr/>
        </p:nvGrpSpPr>
        <p:grpSpPr>
          <a:xfrm>
            <a:off x="1377183" y="1399272"/>
            <a:ext cx="2584222" cy="1635370"/>
            <a:chOff x="2548107" y="5807631"/>
            <a:chExt cx="4970342" cy="1635370"/>
          </a:xfrm>
        </p:grpSpPr>
        <p:sp>
          <p:nvSpPr>
            <p:cNvPr id="47" name="Rounded Rectangle 46">
              <a:extLst>
                <a:ext uri="{FF2B5EF4-FFF2-40B4-BE49-F238E27FC236}">
                  <a16:creationId xmlns:a16="http://schemas.microsoft.com/office/drawing/2014/main" id="{6E68E210-7126-F04A-9137-66747DC596A0}"/>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a:extLst>
                <a:ext uri="{FF2B5EF4-FFF2-40B4-BE49-F238E27FC236}">
                  <a16:creationId xmlns:a16="http://schemas.microsoft.com/office/drawing/2014/main" id="{27E14662-ADCF-0649-A956-962E161D70AA}"/>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49" name="Group 48">
            <a:extLst>
              <a:ext uri="{FF2B5EF4-FFF2-40B4-BE49-F238E27FC236}">
                <a16:creationId xmlns:a16="http://schemas.microsoft.com/office/drawing/2014/main" id="{F05C93DC-D54E-C641-8026-FFCC73BE4DB9}"/>
              </a:ext>
            </a:extLst>
          </p:cNvPr>
          <p:cNvGrpSpPr/>
          <p:nvPr/>
        </p:nvGrpSpPr>
        <p:grpSpPr>
          <a:xfrm>
            <a:off x="1336259" y="1469305"/>
            <a:ext cx="2584222" cy="1635370"/>
            <a:chOff x="2548107" y="5807631"/>
            <a:chExt cx="4970342" cy="1635370"/>
          </a:xfrm>
        </p:grpSpPr>
        <p:sp>
          <p:nvSpPr>
            <p:cNvPr id="50" name="Rounded Rectangle 49">
              <a:extLst>
                <a:ext uri="{FF2B5EF4-FFF2-40B4-BE49-F238E27FC236}">
                  <a16:creationId xmlns:a16="http://schemas.microsoft.com/office/drawing/2014/main" id="{DAF08A72-26EB-0C4C-99E4-D9AC6783C91E}"/>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828D5C4E-D820-9245-A1C6-E62347BA2904}"/>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52" name="Group 51">
            <a:extLst>
              <a:ext uri="{FF2B5EF4-FFF2-40B4-BE49-F238E27FC236}">
                <a16:creationId xmlns:a16="http://schemas.microsoft.com/office/drawing/2014/main" id="{081D3A20-C48B-734D-8AC7-FF22138B20A1}"/>
              </a:ext>
            </a:extLst>
          </p:cNvPr>
          <p:cNvGrpSpPr/>
          <p:nvPr/>
        </p:nvGrpSpPr>
        <p:grpSpPr>
          <a:xfrm>
            <a:off x="1327615" y="1541348"/>
            <a:ext cx="2584222" cy="1635370"/>
            <a:chOff x="2548107" y="5807631"/>
            <a:chExt cx="4970342" cy="1635370"/>
          </a:xfrm>
        </p:grpSpPr>
        <p:sp>
          <p:nvSpPr>
            <p:cNvPr id="53" name="Rounded Rectangle 52">
              <a:extLst>
                <a:ext uri="{FF2B5EF4-FFF2-40B4-BE49-F238E27FC236}">
                  <a16:creationId xmlns:a16="http://schemas.microsoft.com/office/drawing/2014/main" id="{7BE20B3B-8B14-CE44-A9DE-68F0D71068E1}"/>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FFB281CC-3B6C-D043-84E7-E07A14776798}"/>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Fruit labor for Christ</a:t>
              </a:r>
              <a:endParaRPr lang="el-GR" sz="4000" dirty="0">
                <a:solidFill>
                  <a:schemeClr val="bg1"/>
                </a:solidFill>
              </a:endParaRPr>
            </a:p>
          </p:txBody>
        </p:sp>
      </p:grpSp>
      <p:grpSp>
        <p:nvGrpSpPr>
          <p:cNvPr id="55" name="Group 54">
            <a:extLst>
              <a:ext uri="{FF2B5EF4-FFF2-40B4-BE49-F238E27FC236}">
                <a16:creationId xmlns:a16="http://schemas.microsoft.com/office/drawing/2014/main" id="{8E543E96-45DA-BD46-9222-1DC2F19A2D4B}"/>
              </a:ext>
            </a:extLst>
          </p:cNvPr>
          <p:cNvGrpSpPr/>
          <p:nvPr/>
        </p:nvGrpSpPr>
        <p:grpSpPr>
          <a:xfrm>
            <a:off x="8306561" y="889979"/>
            <a:ext cx="2584222" cy="1635370"/>
            <a:chOff x="2548107" y="5807631"/>
            <a:chExt cx="4970342" cy="1635370"/>
          </a:xfrm>
        </p:grpSpPr>
        <p:sp>
          <p:nvSpPr>
            <p:cNvPr id="56" name="Rounded Rectangle 55">
              <a:extLst>
                <a:ext uri="{FF2B5EF4-FFF2-40B4-BE49-F238E27FC236}">
                  <a16:creationId xmlns:a16="http://schemas.microsoft.com/office/drawing/2014/main" id="{EA5C8380-3AAC-054E-8F06-34ECF3D5F22D}"/>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7C70CD13-8D9F-5A43-8A38-4D7A85DACA13}"/>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58" name="Group 57">
            <a:extLst>
              <a:ext uri="{FF2B5EF4-FFF2-40B4-BE49-F238E27FC236}">
                <a16:creationId xmlns:a16="http://schemas.microsoft.com/office/drawing/2014/main" id="{375F788A-97A4-644F-9C5A-97D027151C71}"/>
              </a:ext>
            </a:extLst>
          </p:cNvPr>
          <p:cNvGrpSpPr/>
          <p:nvPr/>
        </p:nvGrpSpPr>
        <p:grpSpPr>
          <a:xfrm>
            <a:off x="8282587" y="850229"/>
            <a:ext cx="2584222" cy="1635370"/>
            <a:chOff x="2548107" y="5807631"/>
            <a:chExt cx="4970342" cy="1635370"/>
          </a:xfrm>
        </p:grpSpPr>
        <p:sp>
          <p:nvSpPr>
            <p:cNvPr id="59" name="Rounded Rectangle 58">
              <a:extLst>
                <a:ext uri="{FF2B5EF4-FFF2-40B4-BE49-F238E27FC236}">
                  <a16:creationId xmlns:a16="http://schemas.microsoft.com/office/drawing/2014/main" id="{8E17D981-AB16-624E-BBDB-41385A3ABDF3}"/>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2991650E-2858-3449-AA6B-A81948CCA4BA}"/>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61" name="Group 60">
            <a:extLst>
              <a:ext uri="{FF2B5EF4-FFF2-40B4-BE49-F238E27FC236}">
                <a16:creationId xmlns:a16="http://schemas.microsoft.com/office/drawing/2014/main" id="{9DFA7AC4-82AF-C94F-BCCC-480BB93269EB}"/>
              </a:ext>
            </a:extLst>
          </p:cNvPr>
          <p:cNvGrpSpPr/>
          <p:nvPr/>
        </p:nvGrpSpPr>
        <p:grpSpPr>
          <a:xfrm>
            <a:off x="8243839" y="828230"/>
            <a:ext cx="2584222" cy="1635370"/>
            <a:chOff x="2548107" y="5807631"/>
            <a:chExt cx="4970342" cy="1635370"/>
          </a:xfrm>
        </p:grpSpPr>
        <p:sp>
          <p:nvSpPr>
            <p:cNvPr id="62" name="Rounded Rectangle 61">
              <a:extLst>
                <a:ext uri="{FF2B5EF4-FFF2-40B4-BE49-F238E27FC236}">
                  <a16:creationId xmlns:a16="http://schemas.microsoft.com/office/drawing/2014/main" id="{A6B3E67D-609F-6246-8B4F-FCAA4C52B8D2}"/>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a:extLst>
                <a:ext uri="{FF2B5EF4-FFF2-40B4-BE49-F238E27FC236}">
                  <a16:creationId xmlns:a16="http://schemas.microsoft.com/office/drawing/2014/main" id="{26220382-C82A-9541-A757-6B19A6E7DD42}"/>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64" name="Group 63">
            <a:extLst>
              <a:ext uri="{FF2B5EF4-FFF2-40B4-BE49-F238E27FC236}">
                <a16:creationId xmlns:a16="http://schemas.microsoft.com/office/drawing/2014/main" id="{47A2AC45-C3B0-9547-9585-560290D305C8}"/>
              </a:ext>
            </a:extLst>
          </p:cNvPr>
          <p:cNvGrpSpPr/>
          <p:nvPr/>
        </p:nvGrpSpPr>
        <p:grpSpPr>
          <a:xfrm>
            <a:off x="8237067" y="784563"/>
            <a:ext cx="2584222" cy="1635370"/>
            <a:chOff x="2548107" y="5807631"/>
            <a:chExt cx="4970342" cy="1635370"/>
          </a:xfrm>
        </p:grpSpPr>
        <p:sp>
          <p:nvSpPr>
            <p:cNvPr id="65" name="Rounded Rectangle 64">
              <a:extLst>
                <a:ext uri="{FF2B5EF4-FFF2-40B4-BE49-F238E27FC236}">
                  <a16:creationId xmlns:a16="http://schemas.microsoft.com/office/drawing/2014/main" id="{0928A90A-F0E0-BB42-8739-3293C5021C55}"/>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1E5F4AF3-ABE0-2D4C-8540-36EFD1257A98}"/>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67" name="Group 66">
            <a:extLst>
              <a:ext uri="{FF2B5EF4-FFF2-40B4-BE49-F238E27FC236}">
                <a16:creationId xmlns:a16="http://schemas.microsoft.com/office/drawing/2014/main" id="{7AEAD31D-9ADC-7E44-9D67-0476F2735B92}"/>
              </a:ext>
            </a:extLst>
          </p:cNvPr>
          <p:cNvGrpSpPr/>
          <p:nvPr/>
        </p:nvGrpSpPr>
        <p:grpSpPr>
          <a:xfrm>
            <a:off x="8196398" y="744174"/>
            <a:ext cx="2584222" cy="1635370"/>
            <a:chOff x="2548107" y="5807631"/>
            <a:chExt cx="4970342" cy="1635370"/>
          </a:xfrm>
        </p:grpSpPr>
        <p:sp>
          <p:nvSpPr>
            <p:cNvPr id="68" name="Rounded Rectangle 67">
              <a:extLst>
                <a:ext uri="{FF2B5EF4-FFF2-40B4-BE49-F238E27FC236}">
                  <a16:creationId xmlns:a16="http://schemas.microsoft.com/office/drawing/2014/main" id="{34EA2F07-115D-874F-9EE1-CC0DA04FA41A}"/>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508B2102-BC21-4744-9A47-531C8A5B6F4D}"/>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70" name="Group 69">
            <a:extLst>
              <a:ext uri="{FF2B5EF4-FFF2-40B4-BE49-F238E27FC236}">
                <a16:creationId xmlns:a16="http://schemas.microsoft.com/office/drawing/2014/main" id="{0F31C918-0CEC-604E-A619-F21DED722042}"/>
              </a:ext>
            </a:extLst>
          </p:cNvPr>
          <p:cNvGrpSpPr/>
          <p:nvPr/>
        </p:nvGrpSpPr>
        <p:grpSpPr>
          <a:xfrm>
            <a:off x="8140361" y="704164"/>
            <a:ext cx="2584222" cy="1635370"/>
            <a:chOff x="2548107" y="5807631"/>
            <a:chExt cx="4970342" cy="1635370"/>
          </a:xfrm>
        </p:grpSpPr>
        <p:sp>
          <p:nvSpPr>
            <p:cNvPr id="71" name="Rounded Rectangle 70">
              <a:extLst>
                <a:ext uri="{FF2B5EF4-FFF2-40B4-BE49-F238E27FC236}">
                  <a16:creationId xmlns:a16="http://schemas.microsoft.com/office/drawing/2014/main" id="{BC3D6770-71AB-0842-8E14-B81BD40D83AC}"/>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TextBox 71">
              <a:extLst>
                <a:ext uri="{FF2B5EF4-FFF2-40B4-BE49-F238E27FC236}">
                  <a16:creationId xmlns:a16="http://schemas.microsoft.com/office/drawing/2014/main" id="{2D85EA3F-7B31-644C-8639-8C1F6630A414}"/>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73" name="Group 72">
            <a:extLst>
              <a:ext uri="{FF2B5EF4-FFF2-40B4-BE49-F238E27FC236}">
                <a16:creationId xmlns:a16="http://schemas.microsoft.com/office/drawing/2014/main" id="{BB08023E-3EDB-E445-A3EB-3581A4625589}"/>
              </a:ext>
            </a:extLst>
          </p:cNvPr>
          <p:cNvGrpSpPr/>
          <p:nvPr/>
        </p:nvGrpSpPr>
        <p:grpSpPr>
          <a:xfrm>
            <a:off x="8098504" y="665401"/>
            <a:ext cx="2584222" cy="1635370"/>
            <a:chOff x="2548107" y="5807631"/>
            <a:chExt cx="4970342" cy="1635370"/>
          </a:xfrm>
        </p:grpSpPr>
        <p:sp>
          <p:nvSpPr>
            <p:cNvPr id="74" name="Rounded Rectangle 73">
              <a:extLst>
                <a:ext uri="{FF2B5EF4-FFF2-40B4-BE49-F238E27FC236}">
                  <a16:creationId xmlns:a16="http://schemas.microsoft.com/office/drawing/2014/main" id="{B221E4DE-7A98-D14F-8DF4-0009EC895ED6}"/>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a:extLst>
                <a:ext uri="{FF2B5EF4-FFF2-40B4-BE49-F238E27FC236}">
                  <a16:creationId xmlns:a16="http://schemas.microsoft.com/office/drawing/2014/main" id="{173F1BDE-D5F2-D04A-8987-F9A30F0C09E6}"/>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76" name="Group 75">
            <a:extLst>
              <a:ext uri="{FF2B5EF4-FFF2-40B4-BE49-F238E27FC236}">
                <a16:creationId xmlns:a16="http://schemas.microsoft.com/office/drawing/2014/main" id="{98E7CA79-EDB4-E84C-8FC4-388AA0FC9359}"/>
              </a:ext>
            </a:extLst>
          </p:cNvPr>
          <p:cNvGrpSpPr/>
          <p:nvPr/>
        </p:nvGrpSpPr>
        <p:grpSpPr>
          <a:xfrm>
            <a:off x="8056792" y="624899"/>
            <a:ext cx="2584222" cy="1635370"/>
            <a:chOff x="2548107" y="5807631"/>
            <a:chExt cx="4970342" cy="1635370"/>
          </a:xfrm>
        </p:grpSpPr>
        <p:sp>
          <p:nvSpPr>
            <p:cNvPr id="77" name="Rounded Rectangle 76">
              <a:extLst>
                <a:ext uri="{FF2B5EF4-FFF2-40B4-BE49-F238E27FC236}">
                  <a16:creationId xmlns:a16="http://schemas.microsoft.com/office/drawing/2014/main" id="{C47B3D32-6F8A-6D47-A226-52FFE2BADD8F}"/>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5774ACDB-0593-BF48-BE2E-50C53F0FF0C9}"/>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79" name="Group 78">
            <a:extLst>
              <a:ext uri="{FF2B5EF4-FFF2-40B4-BE49-F238E27FC236}">
                <a16:creationId xmlns:a16="http://schemas.microsoft.com/office/drawing/2014/main" id="{D71FC135-8049-7E43-BBFA-5339C881C1CF}"/>
              </a:ext>
            </a:extLst>
          </p:cNvPr>
          <p:cNvGrpSpPr/>
          <p:nvPr/>
        </p:nvGrpSpPr>
        <p:grpSpPr>
          <a:xfrm>
            <a:off x="8035249" y="584397"/>
            <a:ext cx="2584222" cy="1635370"/>
            <a:chOff x="2548107" y="5807631"/>
            <a:chExt cx="4970342" cy="1635370"/>
          </a:xfrm>
        </p:grpSpPr>
        <p:sp>
          <p:nvSpPr>
            <p:cNvPr id="80" name="Rounded Rectangle 79">
              <a:extLst>
                <a:ext uri="{FF2B5EF4-FFF2-40B4-BE49-F238E27FC236}">
                  <a16:creationId xmlns:a16="http://schemas.microsoft.com/office/drawing/2014/main" id="{CC3969E9-F9C8-0945-8641-6820C6827AB6}"/>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extBox 80">
              <a:extLst>
                <a:ext uri="{FF2B5EF4-FFF2-40B4-BE49-F238E27FC236}">
                  <a16:creationId xmlns:a16="http://schemas.microsoft.com/office/drawing/2014/main" id="{B2C87F86-3E4C-244C-9967-8C841EDDA7B1}"/>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grpSp>
        <p:nvGrpSpPr>
          <p:cNvPr id="82" name="Group 81">
            <a:extLst>
              <a:ext uri="{FF2B5EF4-FFF2-40B4-BE49-F238E27FC236}">
                <a16:creationId xmlns:a16="http://schemas.microsoft.com/office/drawing/2014/main" id="{E5951B3C-A5DE-D24D-B0BD-0F99E2E3525B}"/>
              </a:ext>
            </a:extLst>
          </p:cNvPr>
          <p:cNvGrpSpPr/>
          <p:nvPr/>
        </p:nvGrpSpPr>
        <p:grpSpPr>
          <a:xfrm>
            <a:off x="7994401" y="544328"/>
            <a:ext cx="2584222" cy="1635370"/>
            <a:chOff x="2548107" y="5807631"/>
            <a:chExt cx="4970342" cy="1635370"/>
          </a:xfrm>
        </p:grpSpPr>
        <p:sp>
          <p:nvSpPr>
            <p:cNvPr id="83" name="Rounded Rectangle 82">
              <a:extLst>
                <a:ext uri="{FF2B5EF4-FFF2-40B4-BE49-F238E27FC236}">
                  <a16:creationId xmlns:a16="http://schemas.microsoft.com/office/drawing/2014/main" id="{53B2FDC5-C23E-BC4C-B13B-C3B0A722FE20}"/>
                </a:ext>
              </a:extLst>
            </p:cNvPr>
            <p:cNvSpPr/>
            <p:nvPr/>
          </p:nvSpPr>
          <p:spPr>
            <a:xfrm>
              <a:off x="2548107" y="5807631"/>
              <a:ext cx="4969147" cy="1635370"/>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TextBox 83">
              <a:extLst>
                <a:ext uri="{FF2B5EF4-FFF2-40B4-BE49-F238E27FC236}">
                  <a16:creationId xmlns:a16="http://schemas.microsoft.com/office/drawing/2014/main" id="{A0C3DFB0-C636-4042-88D7-D51017B5625B}"/>
                </a:ext>
              </a:extLst>
            </p:cNvPr>
            <p:cNvSpPr txBox="1"/>
            <p:nvPr/>
          </p:nvSpPr>
          <p:spPr>
            <a:xfrm>
              <a:off x="2549303" y="5977869"/>
              <a:ext cx="4969146" cy="1323439"/>
            </a:xfrm>
            <a:prstGeom prst="rect">
              <a:avLst/>
            </a:prstGeom>
            <a:noFill/>
          </p:spPr>
          <p:txBody>
            <a:bodyPr wrap="square" rtlCol="0">
              <a:spAutoFit/>
            </a:bodyPr>
            <a:lstStyle/>
            <a:p>
              <a:pPr algn="ctr"/>
              <a:r>
                <a:rPr lang="en-US" sz="4000" dirty="0">
                  <a:solidFill>
                    <a:schemeClr val="bg1"/>
                  </a:solidFill>
                </a:rPr>
                <a:t>Gaining</a:t>
              </a:r>
            </a:p>
            <a:p>
              <a:pPr algn="ctr"/>
              <a:r>
                <a:rPr lang="en-US" sz="4000" dirty="0">
                  <a:solidFill>
                    <a:schemeClr val="bg1"/>
                  </a:solidFill>
                </a:rPr>
                <a:t>of Christ</a:t>
              </a:r>
              <a:endParaRPr lang="el-GR" sz="4000" dirty="0">
                <a:solidFill>
                  <a:schemeClr val="bg1"/>
                </a:solidFill>
              </a:endParaRPr>
            </a:p>
          </p:txBody>
        </p:sp>
      </p:grpSp>
      <p:sp>
        <p:nvSpPr>
          <p:cNvPr id="11" name="Up Arrow Callout 10">
            <a:extLst>
              <a:ext uri="{FF2B5EF4-FFF2-40B4-BE49-F238E27FC236}">
                <a16:creationId xmlns:a16="http://schemas.microsoft.com/office/drawing/2014/main" id="{CE4804AC-396F-7242-B385-D006281AE637}"/>
              </a:ext>
            </a:extLst>
          </p:cNvPr>
          <p:cNvSpPr/>
          <p:nvPr/>
        </p:nvSpPr>
        <p:spPr>
          <a:xfrm>
            <a:off x="1915012" y="3275331"/>
            <a:ext cx="2096086" cy="163537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Better </a:t>
            </a:r>
            <a:r>
              <a:rPr lang="en-US" sz="4000" spc="-150" dirty="0"/>
              <a:t>for others</a:t>
            </a:r>
          </a:p>
        </p:txBody>
      </p:sp>
      <p:sp>
        <p:nvSpPr>
          <p:cNvPr id="3" name="Up Arrow Callout 2">
            <a:extLst>
              <a:ext uri="{FF2B5EF4-FFF2-40B4-BE49-F238E27FC236}">
                <a16:creationId xmlns:a16="http://schemas.microsoft.com/office/drawing/2014/main" id="{FD5A838D-5930-EE43-A8FC-5EF30165403A}"/>
              </a:ext>
            </a:extLst>
          </p:cNvPr>
          <p:cNvSpPr/>
          <p:nvPr/>
        </p:nvSpPr>
        <p:spPr>
          <a:xfrm>
            <a:off x="8803493" y="3275331"/>
            <a:ext cx="2096086" cy="1635370"/>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Better for Paul</a:t>
            </a:r>
          </a:p>
        </p:txBody>
      </p:sp>
    </p:spTree>
    <p:extLst>
      <p:ext uri="{BB962C8B-B14F-4D97-AF65-F5344CB8AC3E}">
        <p14:creationId xmlns:p14="http://schemas.microsoft.com/office/powerpoint/2010/main" val="1274536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5"/>
                                        </p:tgtEl>
                                        <p:attrNameLst>
                                          <p:attrName>style.visibility</p:attrName>
                                        </p:attrNameLst>
                                      </p:cBhvr>
                                      <p:to>
                                        <p:strVal val="visible"/>
                                      </p:to>
                                    </p:set>
                                  </p:childTnLst>
                                </p:cTn>
                              </p:par>
                            </p:childTnLst>
                          </p:cTn>
                        </p:par>
                        <p:par>
                          <p:cTn id="18" fill="hold">
                            <p:stCondLst>
                              <p:cond delay="0"/>
                            </p:stCondLst>
                            <p:childTnLst>
                              <p:par>
                                <p:cTn id="19" presetID="1" presetClass="exit" presetSubtype="0" fill="hold" nodeType="afterEffect">
                                  <p:stCondLst>
                                    <p:cond delay="50"/>
                                  </p:stCondLst>
                                  <p:childTnLst>
                                    <p:set>
                                      <p:cBhvr>
                                        <p:cTn id="20" dur="1" fill="hold">
                                          <p:stCondLst>
                                            <p:cond delay="0"/>
                                          </p:stCondLst>
                                        </p:cTn>
                                        <p:tgtEl>
                                          <p:spTgt spid="14"/>
                                        </p:tgtEl>
                                        <p:attrNameLst>
                                          <p:attrName>style.visibility</p:attrName>
                                        </p:attrNameLst>
                                      </p:cBhvr>
                                      <p:to>
                                        <p:strVal val="hidden"/>
                                      </p:to>
                                    </p:set>
                                  </p:childTnLst>
                                </p:cTn>
                              </p:par>
                              <p:par>
                                <p:cTn id="21" presetID="1" presetClass="exit" presetSubtype="0" fill="hold" nodeType="withEffect">
                                  <p:stCondLst>
                                    <p:cond delay="50"/>
                                  </p:stCondLst>
                                  <p:childTnLst>
                                    <p:set>
                                      <p:cBhvr>
                                        <p:cTn id="22" dur="1" fill="hold">
                                          <p:stCondLst>
                                            <p:cond delay="0"/>
                                          </p:stCondLst>
                                        </p:cTn>
                                        <p:tgtEl>
                                          <p:spTgt spid="25"/>
                                        </p:tgtEl>
                                        <p:attrNameLst>
                                          <p:attrName>style.visibility</p:attrName>
                                        </p:attrNameLst>
                                      </p:cBhvr>
                                      <p:to>
                                        <p:strVal val="hidden"/>
                                      </p:to>
                                    </p:set>
                                  </p:childTnLst>
                                </p:cTn>
                              </p:par>
                              <p:par>
                                <p:cTn id="23" presetID="1" presetClass="exit" presetSubtype="0" fill="hold" nodeType="withEffect">
                                  <p:stCondLst>
                                    <p:cond delay="50"/>
                                  </p:stCondLst>
                                  <p:childTnLst>
                                    <p:set>
                                      <p:cBhvr>
                                        <p:cTn id="24" dur="1" fill="hold">
                                          <p:stCondLst>
                                            <p:cond delay="0"/>
                                          </p:stCondLst>
                                        </p:cTn>
                                        <p:tgtEl>
                                          <p:spTgt spid="55"/>
                                        </p:tgtEl>
                                        <p:attrNameLst>
                                          <p:attrName>style.visibility</p:attrName>
                                        </p:attrNameLst>
                                      </p:cBhvr>
                                      <p:to>
                                        <p:strVal val="hidden"/>
                                      </p:to>
                                    </p:set>
                                  </p:childTnLst>
                                </p:cTn>
                              </p:par>
                            </p:childTnLst>
                          </p:cTn>
                        </p:par>
                        <p:par>
                          <p:cTn id="25" fill="hold">
                            <p:stCondLst>
                              <p:cond delay="50"/>
                            </p:stCondLst>
                            <p:childTnLst>
                              <p:par>
                                <p:cTn id="26" presetID="1"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childTnLst>
                                </p:cTn>
                              </p:par>
                            </p:childTnLst>
                          </p:cTn>
                        </p:par>
                        <p:par>
                          <p:cTn id="32" fill="hold">
                            <p:stCondLst>
                              <p:cond delay="50"/>
                            </p:stCondLst>
                            <p:childTnLst>
                              <p:par>
                                <p:cTn id="33" presetID="1" presetClass="exit" presetSubtype="0" fill="hold" nodeType="afterEffect">
                                  <p:stCondLst>
                                    <p:cond delay="50"/>
                                  </p:stCondLst>
                                  <p:childTnLst>
                                    <p:set>
                                      <p:cBhvr>
                                        <p:cTn id="34" dur="1" fill="hold">
                                          <p:stCondLst>
                                            <p:cond delay="0"/>
                                          </p:stCondLst>
                                        </p:cTn>
                                        <p:tgtEl>
                                          <p:spTgt spid="15"/>
                                        </p:tgtEl>
                                        <p:attrNameLst>
                                          <p:attrName>style.visibility</p:attrName>
                                        </p:attrNameLst>
                                      </p:cBhvr>
                                      <p:to>
                                        <p:strVal val="hidden"/>
                                      </p:to>
                                    </p:set>
                                  </p:childTnLst>
                                </p:cTn>
                              </p:par>
                              <p:par>
                                <p:cTn id="35" presetID="1" presetClass="exit" presetSubtype="0" fill="hold" nodeType="withEffect">
                                  <p:stCondLst>
                                    <p:cond delay="50"/>
                                  </p:stCondLst>
                                  <p:childTnLst>
                                    <p:set>
                                      <p:cBhvr>
                                        <p:cTn id="36" dur="1" fill="hold">
                                          <p:stCondLst>
                                            <p:cond delay="0"/>
                                          </p:stCondLst>
                                        </p:cTn>
                                        <p:tgtEl>
                                          <p:spTgt spid="28"/>
                                        </p:tgtEl>
                                        <p:attrNameLst>
                                          <p:attrName>style.visibility</p:attrName>
                                        </p:attrNameLst>
                                      </p:cBhvr>
                                      <p:to>
                                        <p:strVal val="hidden"/>
                                      </p:to>
                                    </p:set>
                                  </p:childTnLst>
                                </p:cTn>
                              </p:par>
                              <p:par>
                                <p:cTn id="37" presetID="1" presetClass="exit" presetSubtype="0" fill="hold" nodeType="withEffect">
                                  <p:stCondLst>
                                    <p:cond delay="50"/>
                                  </p:stCondLst>
                                  <p:childTnLst>
                                    <p:set>
                                      <p:cBhvr>
                                        <p:cTn id="38" dur="1" fill="hold">
                                          <p:stCondLst>
                                            <p:cond delay="0"/>
                                          </p:stCondLst>
                                        </p:cTn>
                                        <p:tgtEl>
                                          <p:spTgt spid="58"/>
                                        </p:tgtEl>
                                        <p:attrNameLst>
                                          <p:attrName>style.visibility</p:attrName>
                                        </p:attrNameLst>
                                      </p:cBhvr>
                                      <p:to>
                                        <p:strVal val="hidden"/>
                                      </p:to>
                                    </p:set>
                                  </p:childTnLst>
                                </p:cTn>
                              </p:par>
                            </p:childTnLst>
                          </p:cTn>
                        </p:par>
                        <p:par>
                          <p:cTn id="39" fill="hold">
                            <p:stCondLst>
                              <p:cond delay="100"/>
                            </p:stCondLst>
                            <p:childTnLst>
                              <p:par>
                                <p:cTn id="40" presetID="1" presetClass="entr" presetSubtype="0"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61"/>
                                        </p:tgtEl>
                                        <p:attrNameLst>
                                          <p:attrName>style.visibility</p:attrName>
                                        </p:attrNameLst>
                                      </p:cBhvr>
                                      <p:to>
                                        <p:strVal val="visible"/>
                                      </p:to>
                                    </p:set>
                                  </p:childTnLst>
                                </p:cTn>
                              </p:par>
                            </p:childTnLst>
                          </p:cTn>
                        </p:par>
                        <p:par>
                          <p:cTn id="46" fill="hold">
                            <p:stCondLst>
                              <p:cond delay="100"/>
                            </p:stCondLst>
                            <p:childTnLst>
                              <p:par>
                                <p:cTn id="47" presetID="1" presetClass="exit" presetSubtype="0" fill="hold" nodeType="afterEffect">
                                  <p:stCondLst>
                                    <p:cond delay="50"/>
                                  </p:stCondLst>
                                  <p:childTnLst>
                                    <p:set>
                                      <p:cBhvr>
                                        <p:cTn id="48" dur="1" fill="hold">
                                          <p:stCondLst>
                                            <p:cond delay="0"/>
                                          </p:stCondLst>
                                        </p:cTn>
                                        <p:tgtEl>
                                          <p:spTgt spid="22"/>
                                        </p:tgtEl>
                                        <p:attrNameLst>
                                          <p:attrName>style.visibility</p:attrName>
                                        </p:attrNameLst>
                                      </p:cBhvr>
                                      <p:to>
                                        <p:strVal val="hidden"/>
                                      </p:to>
                                    </p:set>
                                  </p:childTnLst>
                                </p:cTn>
                              </p:par>
                              <p:par>
                                <p:cTn id="49" presetID="1" presetClass="exit" presetSubtype="0" fill="hold" nodeType="withEffect">
                                  <p:stCondLst>
                                    <p:cond delay="50"/>
                                  </p:stCondLst>
                                  <p:childTnLst>
                                    <p:set>
                                      <p:cBhvr>
                                        <p:cTn id="50" dur="1" fill="hold">
                                          <p:stCondLst>
                                            <p:cond delay="0"/>
                                          </p:stCondLst>
                                        </p:cTn>
                                        <p:tgtEl>
                                          <p:spTgt spid="31"/>
                                        </p:tgtEl>
                                        <p:attrNameLst>
                                          <p:attrName>style.visibility</p:attrName>
                                        </p:attrNameLst>
                                      </p:cBhvr>
                                      <p:to>
                                        <p:strVal val="hidden"/>
                                      </p:to>
                                    </p:set>
                                  </p:childTnLst>
                                </p:cTn>
                              </p:par>
                              <p:par>
                                <p:cTn id="51" presetID="1" presetClass="exit" presetSubtype="0" fill="hold" nodeType="withEffect">
                                  <p:stCondLst>
                                    <p:cond delay="50"/>
                                  </p:stCondLst>
                                  <p:childTnLst>
                                    <p:set>
                                      <p:cBhvr>
                                        <p:cTn id="52" dur="1" fill="hold">
                                          <p:stCondLst>
                                            <p:cond delay="0"/>
                                          </p:stCondLst>
                                        </p:cTn>
                                        <p:tgtEl>
                                          <p:spTgt spid="61"/>
                                        </p:tgtEl>
                                        <p:attrNameLst>
                                          <p:attrName>style.visibility</p:attrName>
                                        </p:attrNameLst>
                                      </p:cBhvr>
                                      <p:to>
                                        <p:strVal val="hidden"/>
                                      </p:to>
                                    </p:set>
                                  </p:childTnLst>
                                </p:cTn>
                              </p:par>
                            </p:childTnLst>
                          </p:cTn>
                        </p:par>
                        <p:par>
                          <p:cTn id="53" fill="hold">
                            <p:stCondLst>
                              <p:cond delay="150"/>
                            </p:stCondLst>
                            <p:childTnLst>
                              <p:par>
                                <p:cTn id="54" presetID="1" presetClass="entr" presetSubtype="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64"/>
                                        </p:tgtEl>
                                        <p:attrNameLst>
                                          <p:attrName>style.visibility</p:attrName>
                                        </p:attrNameLst>
                                      </p:cBhvr>
                                      <p:to>
                                        <p:strVal val="visible"/>
                                      </p:to>
                                    </p:set>
                                  </p:childTnLst>
                                </p:cTn>
                              </p:par>
                            </p:childTnLst>
                          </p:cTn>
                        </p:par>
                        <p:par>
                          <p:cTn id="60" fill="hold">
                            <p:stCondLst>
                              <p:cond delay="150"/>
                            </p:stCondLst>
                            <p:childTnLst>
                              <p:par>
                                <p:cTn id="61" presetID="1" presetClass="exit" presetSubtype="0" fill="hold" nodeType="afterEffect">
                                  <p:stCondLst>
                                    <p:cond delay="50"/>
                                  </p:stCondLst>
                                  <p:childTnLst>
                                    <p:set>
                                      <p:cBhvr>
                                        <p:cTn id="62" dur="1" fill="hold">
                                          <p:stCondLst>
                                            <p:cond delay="0"/>
                                          </p:stCondLst>
                                        </p:cTn>
                                        <p:tgtEl>
                                          <p:spTgt spid="23"/>
                                        </p:tgtEl>
                                        <p:attrNameLst>
                                          <p:attrName>style.visibility</p:attrName>
                                        </p:attrNameLst>
                                      </p:cBhvr>
                                      <p:to>
                                        <p:strVal val="hidden"/>
                                      </p:to>
                                    </p:set>
                                  </p:childTnLst>
                                </p:cTn>
                              </p:par>
                              <p:par>
                                <p:cTn id="63" presetID="1" presetClass="exit" presetSubtype="0" fill="hold" nodeType="withEffect">
                                  <p:stCondLst>
                                    <p:cond delay="50"/>
                                  </p:stCondLst>
                                  <p:childTnLst>
                                    <p:set>
                                      <p:cBhvr>
                                        <p:cTn id="64" dur="1" fill="hold">
                                          <p:stCondLst>
                                            <p:cond delay="0"/>
                                          </p:stCondLst>
                                        </p:cTn>
                                        <p:tgtEl>
                                          <p:spTgt spid="34"/>
                                        </p:tgtEl>
                                        <p:attrNameLst>
                                          <p:attrName>style.visibility</p:attrName>
                                        </p:attrNameLst>
                                      </p:cBhvr>
                                      <p:to>
                                        <p:strVal val="hidden"/>
                                      </p:to>
                                    </p:set>
                                  </p:childTnLst>
                                </p:cTn>
                              </p:par>
                              <p:par>
                                <p:cTn id="65" presetID="1" presetClass="exit" presetSubtype="0" fill="hold" nodeType="withEffect">
                                  <p:stCondLst>
                                    <p:cond delay="50"/>
                                  </p:stCondLst>
                                  <p:childTnLst>
                                    <p:set>
                                      <p:cBhvr>
                                        <p:cTn id="66" dur="1" fill="hold">
                                          <p:stCondLst>
                                            <p:cond delay="0"/>
                                          </p:stCondLst>
                                        </p:cTn>
                                        <p:tgtEl>
                                          <p:spTgt spid="64"/>
                                        </p:tgtEl>
                                        <p:attrNameLst>
                                          <p:attrName>style.visibility</p:attrName>
                                        </p:attrNameLst>
                                      </p:cBhvr>
                                      <p:to>
                                        <p:strVal val="hidden"/>
                                      </p:to>
                                    </p:set>
                                  </p:childTnLst>
                                </p:cTn>
                              </p:par>
                            </p:childTnLst>
                          </p:cTn>
                        </p:par>
                        <p:par>
                          <p:cTn id="67" fill="hold">
                            <p:stCondLst>
                              <p:cond delay="200"/>
                            </p:stCondLst>
                            <p:childTnLst>
                              <p:par>
                                <p:cTn id="68" presetID="1"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37"/>
                                        </p:tgtEl>
                                        <p:attrNameLst>
                                          <p:attrName>style.visibility</p:attrName>
                                        </p:attrNameLst>
                                      </p:cBhvr>
                                      <p:to>
                                        <p:strVal val="visible"/>
                                      </p:to>
                                    </p:set>
                                  </p:childTnLst>
                                </p:cTn>
                              </p:par>
                              <p:par>
                                <p:cTn id="72" presetID="1" presetClass="entr" presetSubtype="0" fill="hold" nodeType="withEffect">
                                  <p:stCondLst>
                                    <p:cond delay="0"/>
                                  </p:stCondLst>
                                  <p:childTnLst>
                                    <p:set>
                                      <p:cBhvr>
                                        <p:cTn id="73" dur="1" fill="hold">
                                          <p:stCondLst>
                                            <p:cond delay="0"/>
                                          </p:stCondLst>
                                        </p:cTn>
                                        <p:tgtEl>
                                          <p:spTgt spid="67"/>
                                        </p:tgtEl>
                                        <p:attrNameLst>
                                          <p:attrName>style.visibility</p:attrName>
                                        </p:attrNameLst>
                                      </p:cBhvr>
                                      <p:to>
                                        <p:strVal val="visible"/>
                                      </p:to>
                                    </p:set>
                                  </p:childTnLst>
                                </p:cTn>
                              </p:par>
                            </p:childTnLst>
                          </p:cTn>
                        </p:par>
                        <p:par>
                          <p:cTn id="74" fill="hold">
                            <p:stCondLst>
                              <p:cond delay="200"/>
                            </p:stCondLst>
                            <p:childTnLst>
                              <p:par>
                                <p:cTn id="75" presetID="1" presetClass="exit" presetSubtype="0" fill="hold" nodeType="afterEffect">
                                  <p:stCondLst>
                                    <p:cond delay="50"/>
                                  </p:stCondLst>
                                  <p:childTnLst>
                                    <p:set>
                                      <p:cBhvr>
                                        <p:cTn id="76" dur="1" fill="hold">
                                          <p:stCondLst>
                                            <p:cond delay="0"/>
                                          </p:stCondLst>
                                        </p:cTn>
                                        <p:tgtEl>
                                          <p:spTgt spid="17"/>
                                        </p:tgtEl>
                                        <p:attrNameLst>
                                          <p:attrName>style.visibility</p:attrName>
                                        </p:attrNameLst>
                                      </p:cBhvr>
                                      <p:to>
                                        <p:strVal val="hidden"/>
                                      </p:to>
                                    </p:set>
                                  </p:childTnLst>
                                </p:cTn>
                              </p:par>
                              <p:par>
                                <p:cTn id="77" presetID="1" presetClass="exit" presetSubtype="0" fill="hold" nodeType="withEffect">
                                  <p:stCondLst>
                                    <p:cond delay="50"/>
                                  </p:stCondLst>
                                  <p:childTnLst>
                                    <p:set>
                                      <p:cBhvr>
                                        <p:cTn id="78" dur="1" fill="hold">
                                          <p:stCondLst>
                                            <p:cond delay="0"/>
                                          </p:stCondLst>
                                        </p:cTn>
                                        <p:tgtEl>
                                          <p:spTgt spid="37"/>
                                        </p:tgtEl>
                                        <p:attrNameLst>
                                          <p:attrName>style.visibility</p:attrName>
                                        </p:attrNameLst>
                                      </p:cBhvr>
                                      <p:to>
                                        <p:strVal val="hidden"/>
                                      </p:to>
                                    </p:set>
                                  </p:childTnLst>
                                </p:cTn>
                              </p:par>
                              <p:par>
                                <p:cTn id="79" presetID="1" presetClass="exit" presetSubtype="0" fill="hold" nodeType="withEffect">
                                  <p:stCondLst>
                                    <p:cond delay="50"/>
                                  </p:stCondLst>
                                  <p:childTnLst>
                                    <p:set>
                                      <p:cBhvr>
                                        <p:cTn id="80" dur="1" fill="hold">
                                          <p:stCondLst>
                                            <p:cond delay="0"/>
                                          </p:stCondLst>
                                        </p:cTn>
                                        <p:tgtEl>
                                          <p:spTgt spid="67"/>
                                        </p:tgtEl>
                                        <p:attrNameLst>
                                          <p:attrName>style.visibility</p:attrName>
                                        </p:attrNameLst>
                                      </p:cBhvr>
                                      <p:to>
                                        <p:strVal val="hidden"/>
                                      </p:to>
                                    </p:set>
                                  </p:childTnLst>
                                </p:cTn>
                              </p:par>
                            </p:childTnLst>
                          </p:cTn>
                        </p:par>
                        <p:par>
                          <p:cTn id="81" fill="hold">
                            <p:stCondLst>
                              <p:cond delay="250"/>
                            </p:stCondLst>
                            <p:childTnLst>
                              <p:par>
                                <p:cTn id="82" presetID="1"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childTnLst>
                                </p:cTn>
                              </p:par>
                              <p:par>
                                <p:cTn id="86" presetID="1" presetClass="entr" presetSubtype="0" fill="hold" nodeType="withEffect">
                                  <p:stCondLst>
                                    <p:cond delay="0"/>
                                  </p:stCondLst>
                                  <p:childTnLst>
                                    <p:set>
                                      <p:cBhvr>
                                        <p:cTn id="87" dur="1" fill="hold">
                                          <p:stCondLst>
                                            <p:cond delay="0"/>
                                          </p:stCondLst>
                                        </p:cTn>
                                        <p:tgtEl>
                                          <p:spTgt spid="70"/>
                                        </p:tgtEl>
                                        <p:attrNameLst>
                                          <p:attrName>style.visibility</p:attrName>
                                        </p:attrNameLst>
                                      </p:cBhvr>
                                      <p:to>
                                        <p:strVal val="visible"/>
                                      </p:to>
                                    </p:set>
                                  </p:childTnLst>
                                </p:cTn>
                              </p:par>
                            </p:childTnLst>
                          </p:cTn>
                        </p:par>
                        <p:par>
                          <p:cTn id="88" fill="hold">
                            <p:stCondLst>
                              <p:cond delay="250"/>
                            </p:stCondLst>
                            <p:childTnLst>
                              <p:par>
                                <p:cTn id="89" presetID="1" presetClass="exit" presetSubtype="0" fill="hold" nodeType="afterEffect">
                                  <p:stCondLst>
                                    <p:cond delay="50"/>
                                  </p:stCondLst>
                                  <p:childTnLst>
                                    <p:set>
                                      <p:cBhvr>
                                        <p:cTn id="90" dur="1" fill="hold">
                                          <p:stCondLst>
                                            <p:cond delay="0"/>
                                          </p:stCondLst>
                                        </p:cTn>
                                        <p:tgtEl>
                                          <p:spTgt spid="18"/>
                                        </p:tgtEl>
                                        <p:attrNameLst>
                                          <p:attrName>style.visibility</p:attrName>
                                        </p:attrNameLst>
                                      </p:cBhvr>
                                      <p:to>
                                        <p:strVal val="hidden"/>
                                      </p:to>
                                    </p:set>
                                  </p:childTnLst>
                                </p:cTn>
                              </p:par>
                              <p:par>
                                <p:cTn id="91" presetID="1" presetClass="exit" presetSubtype="0" fill="hold" nodeType="withEffect">
                                  <p:stCondLst>
                                    <p:cond delay="50"/>
                                  </p:stCondLst>
                                  <p:childTnLst>
                                    <p:set>
                                      <p:cBhvr>
                                        <p:cTn id="92" dur="1" fill="hold">
                                          <p:stCondLst>
                                            <p:cond delay="0"/>
                                          </p:stCondLst>
                                        </p:cTn>
                                        <p:tgtEl>
                                          <p:spTgt spid="40"/>
                                        </p:tgtEl>
                                        <p:attrNameLst>
                                          <p:attrName>style.visibility</p:attrName>
                                        </p:attrNameLst>
                                      </p:cBhvr>
                                      <p:to>
                                        <p:strVal val="hidden"/>
                                      </p:to>
                                    </p:set>
                                  </p:childTnLst>
                                </p:cTn>
                              </p:par>
                              <p:par>
                                <p:cTn id="93" presetID="1" presetClass="exit" presetSubtype="0" fill="hold" nodeType="withEffect">
                                  <p:stCondLst>
                                    <p:cond delay="50"/>
                                  </p:stCondLst>
                                  <p:childTnLst>
                                    <p:set>
                                      <p:cBhvr>
                                        <p:cTn id="94" dur="1" fill="hold">
                                          <p:stCondLst>
                                            <p:cond delay="0"/>
                                          </p:stCondLst>
                                        </p:cTn>
                                        <p:tgtEl>
                                          <p:spTgt spid="70"/>
                                        </p:tgtEl>
                                        <p:attrNameLst>
                                          <p:attrName>style.visibility</p:attrName>
                                        </p:attrNameLst>
                                      </p:cBhvr>
                                      <p:to>
                                        <p:strVal val="hidden"/>
                                      </p:to>
                                    </p:set>
                                  </p:childTnLst>
                                </p:cTn>
                              </p:par>
                            </p:childTnLst>
                          </p:cTn>
                        </p:par>
                        <p:par>
                          <p:cTn id="95" fill="hold">
                            <p:stCondLst>
                              <p:cond delay="300"/>
                            </p:stCondLst>
                            <p:childTnLst>
                              <p:par>
                                <p:cTn id="96" presetID="1" presetClass="entr" presetSubtype="0"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43"/>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73"/>
                                        </p:tgtEl>
                                        <p:attrNameLst>
                                          <p:attrName>style.visibility</p:attrName>
                                        </p:attrNameLst>
                                      </p:cBhvr>
                                      <p:to>
                                        <p:strVal val="visible"/>
                                      </p:to>
                                    </p:set>
                                  </p:childTnLst>
                                </p:cTn>
                              </p:par>
                            </p:childTnLst>
                          </p:cTn>
                        </p:par>
                        <p:par>
                          <p:cTn id="102" fill="hold">
                            <p:stCondLst>
                              <p:cond delay="300"/>
                            </p:stCondLst>
                            <p:childTnLst>
                              <p:par>
                                <p:cTn id="103" presetID="1" presetClass="exit" presetSubtype="0" fill="hold" nodeType="afterEffect">
                                  <p:stCondLst>
                                    <p:cond delay="50"/>
                                  </p:stCondLst>
                                  <p:childTnLst>
                                    <p:set>
                                      <p:cBhvr>
                                        <p:cTn id="104" dur="1" fill="hold">
                                          <p:stCondLst>
                                            <p:cond delay="0"/>
                                          </p:stCondLst>
                                        </p:cTn>
                                        <p:tgtEl>
                                          <p:spTgt spid="19"/>
                                        </p:tgtEl>
                                        <p:attrNameLst>
                                          <p:attrName>style.visibility</p:attrName>
                                        </p:attrNameLst>
                                      </p:cBhvr>
                                      <p:to>
                                        <p:strVal val="hidden"/>
                                      </p:to>
                                    </p:set>
                                  </p:childTnLst>
                                </p:cTn>
                              </p:par>
                              <p:par>
                                <p:cTn id="105" presetID="1" presetClass="exit" presetSubtype="0" fill="hold" nodeType="withEffect">
                                  <p:stCondLst>
                                    <p:cond delay="50"/>
                                  </p:stCondLst>
                                  <p:childTnLst>
                                    <p:set>
                                      <p:cBhvr>
                                        <p:cTn id="106" dur="1" fill="hold">
                                          <p:stCondLst>
                                            <p:cond delay="0"/>
                                          </p:stCondLst>
                                        </p:cTn>
                                        <p:tgtEl>
                                          <p:spTgt spid="43"/>
                                        </p:tgtEl>
                                        <p:attrNameLst>
                                          <p:attrName>style.visibility</p:attrName>
                                        </p:attrNameLst>
                                      </p:cBhvr>
                                      <p:to>
                                        <p:strVal val="hidden"/>
                                      </p:to>
                                    </p:set>
                                  </p:childTnLst>
                                </p:cTn>
                              </p:par>
                              <p:par>
                                <p:cTn id="107" presetID="1" presetClass="exit" presetSubtype="0" fill="hold" nodeType="withEffect">
                                  <p:stCondLst>
                                    <p:cond delay="50"/>
                                  </p:stCondLst>
                                  <p:childTnLst>
                                    <p:set>
                                      <p:cBhvr>
                                        <p:cTn id="108" dur="1" fill="hold">
                                          <p:stCondLst>
                                            <p:cond delay="0"/>
                                          </p:stCondLst>
                                        </p:cTn>
                                        <p:tgtEl>
                                          <p:spTgt spid="73"/>
                                        </p:tgtEl>
                                        <p:attrNameLst>
                                          <p:attrName>style.visibility</p:attrName>
                                        </p:attrNameLst>
                                      </p:cBhvr>
                                      <p:to>
                                        <p:strVal val="hidden"/>
                                      </p:to>
                                    </p:set>
                                  </p:childTnLst>
                                </p:cTn>
                              </p:par>
                            </p:childTnLst>
                          </p:cTn>
                        </p:par>
                        <p:par>
                          <p:cTn id="109" fill="hold">
                            <p:stCondLst>
                              <p:cond delay="350"/>
                            </p:stCondLst>
                            <p:childTnLst>
                              <p:par>
                                <p:cTn id="110" presetID="1" presetClass="entr" presetSubtype="0" fill="hold" nodeType="afterEffect">
                                  <p:stCondLst>
                                    <p:cond delay="0"/>
                                  </p:stCondLst>
                                  <p:childTnLst>
                                    <p:set>
                                      <p:cBhvr>
                                        <p:cTn id="111" dur="1" fill="hold">
                                          <p:stCondLst>
                                            <p:cond delay="0"/>
                                          </p:stCondLst>
                                        </p:cTn>
                                        <p:tgtEl>
                                          <p:spTgt spid="20"/>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46"/>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76"/>
                                        </p:tgtEl>
                                        <p:attrNameLst>
                                          <p:attrName>style.visibility</p:attrName>
                                        </p:attrNameLst>
                                      </p:cBhvr>
                                      <p:to>
                                        <p:strVal val="visible"/>
                                      </p:to>
                                    </p:set>
                                  </p:childTnLst>
                                </p:cTn>
                              </p:par>
                            </p:childTnLst>
                          </p:cTn>
                        </p:par>
                        <p:par>
                          <p:cTn id="116" fill="hold">
                            <p:stCondLst>
                              <p:cond delay="350"/>
                            </p:stCondLst>
                            <p:childTnLst>
                              <p:par>
                                <p:cTn id="117" presetID="1" presetClass="exit" presetSubtype="0" fill="hold" nodeType="afterEffect">
                                  <p:stCondLst>
                                    <p:cond delay="50"/>
                                  </p:stCondLst>
                                  <p:childTnLst>
                                    <p:set>
                                      <p:cBhvr>
                                        <p:cTn id="118" dur="1" fill="hold">
                                          <p:stCondLst>
                                            <p:cond delay="0"/>
                                          </p:stCondLst>
                                        </p:cTn>
                                        <p:tgtEl>
                                          <p:spTgt spid="20"/>
                                        </p:tgtEl>
                                        <p:attrNameLst>
                                          <p:attrName>style.visibility</p:attrName>
                                        </p:attrNameLst>
                                      </p:cBhvr>
                                      <p:to>
                                        <p:strVal val="hidden"/>
                                      </p:to>
                                    </p:set>
                                  </p:childTnLst>
                                </p:cTn>
                              </p:par>
                              <p:par>
                                <p:cTn id="119" presetID="1" presetClass="exit" presetSubtype="0" fill="hold" nodeType="withEffect">
                                  <p:stCondLst>
                                    <p:cond delay="50"/>
                                  </p:stCondLst>
                                  <p:childTnLst>
                                    <p:set>
                                      <p:cBhvr>
                                        <p:cTn id="120" dur="1" fill="hold">
                                          <p:stCondLst>
                                            <p:cond delay="0"/>
                                          </p:stCondLst>
                                        </p:cTn>
                                        <p:tgtEl>
                                          <p:spTgt spid="46"/>
                                        </p:tgtEl>
                                        <p:attrNameLst>
                                          <p:attrName>style.visibility</p:attrName>
                                        </p:attrNameLst>
                                      </p:cBhvr>
                                      <p:to>
                                        <p:strVal val="hidden"/>
                                      </p:to>
                                    </p:set>
                                  </p:childTnLst>
                                </p:cTn>
                              </p:par>
                              <p:par>
                                <p:cTn id="121" presetID="1" presetClass="exit" presetSubtype="0" fill="hold" nodeType="withEffect">
                                  <p:stCondLst>
                                    <p:cond delay="50"/>
                                  </p:stCondLst>
                                  <p:childTnLst>
                                    <p:set>
                                      <p:cBhvr>
                                        <p:cTn id="122" dur="1" fill="hold">
                                          <p:stCondLst>
                                            <p:cond delay="0"/>
                                          </p:stCondLst>
                                        </p:cTn>
                                        <p:tgtEl>
                                          <p:spTgt spid="76"/>
                                        </p:tgtEl>
                                        <p:attrNameLst>
                                          <p:attrName>style.visibility</p:attrName>
                                        </p:attrNameLst>
                                      </p:cBhvr>
                                      <p:to>
                                        <p:strVal val="hidden"/>
                                      </p:to>
                                    </p:set>
                                  </p:childTnLst>
                                </p:cTn>
                              </p:par>
                            </p:childTnLst>
                          </p:cTn>
                        </p:par>
                        <p:par>
                          <p:cTn id="123" fill="hold">
                            <p:stCondLst>
                              <p:cond delay="400"/>
                            </p:stCondLst>
                            <p:childTnLst>
                              <p:par>
                                <p:cTn id="124" presetID="1" presetClass="entr" presetSubtype="0" fill="hold" nodeType="afterEffect">
                                  <p:stCondLst>
                                    <p:cond delay="0"/>
                                  </p:stCondLst>
                                  <p:childTnLst>
                                    <p:set>
                                      <p:cBhvr>
                                        <p:cTn id="125" dur="1" fill="hold">
                                          <p:stCondLst>
                                            <p:cond delay="0"/>
                                          </p:stCondLst>
                                        </p:cTn>
                                        <p:tgtEl>
                                          <p:spTgt spid="21"/>
                                        </p:tgtEl>
                                        <p:attrNameLst>
                                          <p:attrName>style.visibility</p:attrName>
                                        </p:attrNameLst>
                                      </p:cBhvr>
                                      <p:to>
                                        <p:strVal val="visible"/>
                                      </p:to>
                                    </p:set>
                                  </p:childTnLst>
                                </p:cTn>
                              </p:par>
                              <p:par>
                                <p:cTn id="126" presetID="1" presetClass="entr" presetSubtype="0" fill="hold" nodeType="withEffect">
                                  <p:stCondLst>
                                    <p:cond delay="0"/>
                                  </p:stCondLst>
                                  <p:childTnLst>
                                    <p:set>
                                      <p:cBhvr>
                                        <p:cTn id="127" dur="1" fill="hold">
                                          <p:stCondLst>
                                            <p:cond delay="0"/>
                                          </p:stCondLst>
                                        </p:cTn>
                                        <p:tgtEl>
                                          <p:spTgt spid="49"/>
                                        </p:tgtEl>
                                        <p:attrNameLst>
                                          <p:attrName>style.visibility</p:attrName>
                                        </p:attrNameLst>
                                      </p:cBhvr>
                                      <p:to>
                                        <p:strVal val="visible"/>
                                      </p:to>
                                    </p:set>
                                  </p:childTnLst>
                                </p:cTn>
                              </p:par>
                              <p:par>
                                <p:cTn id="128" presetID="1" presetClass="entr" presetSubtype="0" fill="hold" nodeType="withEffect">
                                  <p:stCondLst>
                                    <p:cond delay="0"/>
                                  </p:stCondLst>
                                  <p:childTnLst>
                                    <p:set>
                                      <p:cBhvr>
                                        <p:cTn id="129" dur="1" fill="hold">
                                          <p:stCondLst>
                                            <p:cond delay="0"/>
                                          </p:stCondLst>
                                        </p:cTn>
                                        <p:tgtEl>
                                          <p:spTgt spid="79"/>
                                        </p:tgtEl>
                                        <p:attrNameLst>
                                          <p:attrName>style.visibility</p:attrName>
                                        </p:attrNameLst>
                                      </p:cBhvr>
                                      <p:to>
                                        <p:strVal val="visible"/>
                                      </p:to>
                                    </p:set>
                                  </p:childTnLst>
                                </p:cTn>
                              </p:par>
                            </p:childTnLst>
                          </p:cTn>
                        </p:par>
                        <p:par>
                          <p:cTn id="130" fill="hold">
                            <p:stCondLst>
                              <p:cond delay="400"/>
                            </p:stCondLst>
                            <p:childTnLst>
                              <p:par>
                                <p:cTn id="131" presetID="1" presetClass="exit" presetSubtype="0" fill="hold" nodeType="afterEffect">
                                  <p:stCondLst>
                                    <p:cond delay="50"/>
                                  </p:stCondLst>
                                  <p:childTnLst>
                                    <p:set>
                                      <p:cBhvr>
                                        <p:cTn id="132" dur="1" fill="hold">
                                          <p:stCondLst>
                                            <p:cond delay="0"/>
                                          </p:stCondLst>
                                        </p:cTn>
                                        <p:tgtEl>
                                          <p:spTgt spid="21"/>
                                        </p:tgtEl>
                                        <p:attrNameLst>
                                          <p:attrName>style.visibility</p:attrName>
                                        </p:attrNameLst>
                                      </p:cBhvr>
                                      <p:to>
                                        <p:strVal val="hidden"/>
                                      </p:to>
                                    </p:set>
                                  </p:childTnLst>
                                </p:cTn>
                              </p:par>
                              <p:par>
                                <p:cTn id="133" presetID="1" presetClass="exit" presetSubtype="0" fill="hold" nodeType="withEffect">
                                  <p:stCondLst>
                                    <p:cond delay="50"/>
                                  </p:stCondLst>
                                  <p:childTnLst>
                                    <p:set>
                                      <p:cBhvr>
                                        <p:cTn id="134" dur="1" fill="hold">
                                          <p:stCondLst>
                                            <p:cond delay="0"/>
                                          </p:stCondLst>
                                        </p:cTn>
                                        <p:tgtEl>
                                          <p:spTgt spid="49"/>
                                        </p:tgtEl>
                                        <p:attrNameLst>
                                          <p:attrName>style.visibility</p:attrName>
                                        </p:attrNameLst>
                                      </p:cBhvr>
                                      <p:to>
                                        <p:strVal val="hidden"/>
                                      </p:to>
                                    </p:set>
                                  </p:childTnLst>
                                </p:cTn>
                              </p:par>
                              <p:par>
                                <p:cTn id="135" presetID="1" presetClass="exit" presetSubtype="0" fill="hold" nodeType="withEffect">
                                  <p:stCondLst>
                                    <p:cond delay="50"/>
                                  </p:stCondLst>
                                  <p:childTnLst>
                                    <p:set>
                                      <p:cBhvr>
                                        <p:cTn id="136" dur="1" fill="hold">
                                          <p:stCondLst>
                                            <p:cond delay="0"/>
                                          </p:stCondLst>
                                        </p:cTn>
                                        <p:tgtEl>
                                          <p:spTgt spid="79"/>
                                        </p:tgtEl>
                                        <p:attrNameLst>
                                          <p:attrName>style.visibility</p:attrName>
                                        </p:attrNameLst>
                                      </p:cBhvr>
                                      <p:to>
                                        <p:strVal val="hidden"/>
                                      </p:to>
                                    </p:set>
                                  </p:childTnLst>
                                </p:cTn>
                              </p:par>
                            </p:childTnLst>
                          </p:cTn>
                        </p:par>
                        <p:par>
                          <p:cTn id="137" fill="hold">
                            <p:stCondLst>
                              <p:cond delay="450"/>
                            </p:stCondLst>
                            <p:childTnLst>
                              <p:par>
                                <p:cTn id="138" presetID="1" presetClass="entr" presetSubtype="0" fill="hold" nodeType="afterEffect">
                                  <p:stCondLst>
                                    <p:cond delay="0"/>
                                  </p:stCondLst>
                                  <p:childTnLst>
                                    <p:set>
                                      <p:cBhvr>
                                        <p:cTn id="139" dur="1" fill="hold">
                                          <p:stCondLst>
                                            <p:cond delay="0"/>
                                          </p:stCondLst>
                                        </p:cTn>
                                        <p:tgtEl>
                                          <p:spTgt spid="24"/>
                                        </p:tgtEl>
                                        <p:attrNameLst>
                                          <p:attrName>style.visibility</p:attrName>
                                        </p:attrNameLst>
                                      </p:cBhvr>
                                      <p:to>
                                        <p:strVal val="visible"/>
                                      </p:to>
                                    </p:set>
                                  </p:childTnLst>
                                </p:cTn>
                              </p:par>
                              <p:par>
                                <p:cTn id="140" presetID="1" presetClass="entr" presetSubtype="0" fill="hold" nodeType="withEffect">
                                  <p:stCondLst>
                                    <p:cond delay="0"/>
                                  </p:stCondLst>
                                  <p:childTnLst>
                                    <p:set>
                                      <p:cBhvr>
                                        <p:cTn id="141" dur="1" fill="hold">
                                          <p:stCondLst>
                                            <p:cond delay="0"/>
                                          </p:stCondLst>
                                        </p:cTn>
                                        <p:tgtEl>
                                          <p:spTgt spid="52"/>
                                        </p:tgtEl>
                                        <p:attrNameLst>
                                          <p:attrName>style.visibility</p:attrName>
                                        </p:attrNameLst>
                                      </p:cBhvr>
                                      <p:to>
                                        <p:strVal val="visible"/>
                                      </p:to>
                                    </p:set>
                                  </p:childTnLst>
                                </p:cTn>
                              </p:par>
                              <p:par>
                                <p:cTn id="142" presetID="1" presetClass="entr" presetSubtype="0" fill="hold" nodeType="withEffect">
                                  <p:stCondLst>
                                    <p:cond delay="0"/>
                                  </p:stCondLst>
                                  <p:childTnLst>
                                    <p:set>
                                      <p:cBhvr>
                                        <p:cTn id="143" dur="1" fill="hold">
                                          <p:stCondLst>
                                            <p:cond delay="0"/>
                                          </p:stCondLst>
                                        </p:cTn>
                                        <p:tgtEl>
                                          <p:spTgt spid="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3A2F8E-04C9-4142-B28F-C0910DC280D9}"/>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ollage of a person&#10;&#10;Description automatically generated with medium confidence">
            <a:extLst>
              <a:ext uri="{FF2B5EF4-FFF2-40B4-BE49-F238E27FC236}">
                <a16:creationId xmlns:a16="http://schemas.microsoft.com/office/drawing/2014/main" id="{4A80622C-A036-4C40-88B9-04500CECBCFE}"/>
              </a:ext>
            </a:extLst>
          </p:cNvPr>
          <p:cNvPicPr>
            <a:picLocks noChangeAspect="1"/>
          </p:cNvPicPr>
          <p:nvPr/>
        </p:nvPicPr>
        <p:blipFill rotWithShape="1">
          <a:blip r:embed="rId2"/>
          <a:srcRect b="2879"/>
          <a:stretch/>
        </p:blipFill>
        <p:spPr>
          <a:xfrm>
            <a:off x="457199" y="1311442"/>
            <a:ext cx="11277600" cy="4736431"/>
          </a:xfrm>
          <a:prstGeom prst="rect">
            <a:avLst/>
          </a:prstGeom>
        </p:spPr>
      </p:pic>
      <p:sp>
        <p:nvSpPr>
          <p:cNvPr id="5" name="TextBox 4">
            <a:extLst>
              <a:ext uri="{FF2B5EF4-FFF2-40B4-BE49-F238E27FC236}">
                <a16:creationId xmlns:a16="http://schemas.microsoft.com/office/drawing/2014/main" id="{4A6F5705-F342-EE47-8EC0-A90F6487820B}"/>
              </a:ext>
            </a:extLst>
          </p:cNvPr>
          <p:cNvSpPr txBox="1"/>
          <p:nvPr/>
        </p:nvSpPr>
        <p:spPr>
          <a:xfrm>
            <a:off x="4652211" y="0"/>
            <a:ext cx="1219200" cy="1569660"/>
          </a:xfrm>
          <a:prstGeom prst="rect">
            <a:avLst/>
          </a:prstGeom>
          <a:noFill/>
        </p:spPr>
        <p:txBody>
          <a:bodyPr wrap="square" rtlCol="0">
            <a:spAutoFit/>
          </a:bodyPr>
          <a:lstStyle/>
          <a:p>
            <a:pPr algn="ctr"/>
            <a:r>
              <a:rPr lang="en-US" sz="9600" b="1" dirty="0">
                <a:solidFill>
                  <a:srgbClr val="002060"/>
                </a:solidFill>
              </a:rPr>
              <a:t>J</a:t>
            </a:r>
          </a:p>
        </p:txBody>
      </p:sp>
      <p:sp>
        <p:nvSpPr>
          <p:cNvPr id="6" name="TextBox 5">
            <a:extLst>
              <a:ext uri="{FF2B5EF4-FFF2-40B4-BE49-F238E27FC236}">
                <a16:creationId xmlns:a16="http://schemas.microsoft.com/office/drawing/2014/main" id="{45B36F4D-917D-EE44-B188-D6AD03222307}"/>
              </a:ext>
            </a:extLst>
          </p:cNvPr>
          <p:cNvSpPr txBox="1"/>
          <p:nvPr/>
        </p:nvSpPr>
        <p:spPr>
          <a:xfrm>
            <a:off x="5502441" y="25297"/>
            <a:ext cx="1219200" cy="1569660"/>
          </a:xfrm>
          <a:prstGeom prst="rect">
            <a:avLst/>
          </a:prstGeom>
          <a:noFill/>
        </p:spPr>
        <p:txBody>
          <a:bodyPr wrap="square" rtlCol="0">
            <a:spAutoFit/>
          </a:bodyPr>
          <a:lstStyle/>
          <a:p>
            <a:pPr algn="ctr"/>
            <a:r>
              <a:rPr lang="en-US" sz="9600" b="1" dirty="0">
                <a:solidFill>
                  <a:srgbClr val="002060"/>
                </a:solidFill>
              </a:rPr>
              <a:t>O</a:t>
            </a:r>
          </a:p>
        </p:txBody>
      </p:sp>
      <p:sp>
        <p:nvSpPr>
          <p:cNvPr id="7" name="TextBox 6">
            <a:extLst>
              <a:ext uri="{FF2B5EF4-FFF2-40B4-BE49-F238E27FC236}">
                <a16:creationId xmlns:a16="http://schemas.microsoft.com/office/drawing/2014/main" id="{5C485B79-78FB-CA44-8535-077FF9C4561F}"/>
              </a:ext>
            </a:extLst>
          </p:cNvPr>
          <p:cNvSpPr txBox="1"/>
          <p:nvPr/>
        </p:nvSpPr>
        <p:spPr>
          <a:xfrm>
            <a:off x="6464965" y="25297"/>
            <a:ext cx="1219200" cy="1569660"/>
          </a:xfrm>
          <a:prstGeom prst="rect">
            <a:avLst/>
          </a:prstGeom>
          <a:noFill/>
        </p:spPr>
        <p:txBody>
          <a:bodyPr wrap="square" rtlCol="0">
            <a:spAutoFit/>
          </a:bodyPr>
          <a:lstStyle/>
          <a:p>
            <a:pPr algn="ctr"/>
            <a:r>
              <a:rPr lang="en-US" sz="9600" b="1" dirty="0">
                <a:solidFill>
                  <a:srgbClr val="002060"/>
                </a:solidFill>
              </a:rPr>
              <a:t>Y</a:t>
            </a:r>
          </a:p>
        </p:txBody>
      </p:sp>
    </p:spTree>
    <p:extLst>
      <p:ext uri="{BB962C8B-B14F-4D97-AF65-F5344CB8AC3E}">
        <p14:creationId xmlns:p14="http://schemas.microsoft.com/office/powerpoint/2010/main" val="588788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1F1906-F20E-3040-9B39-3B9C51816B19}"/>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34A87B9-00BC-1C4D-914D-CF57FFFE7DFF}"/>
              </a:ext>
            </a:extLst>
          </p:cNvPr>
          <p:cNvSpPr/>
          <p:nvPr/>
        </p:nvSpPr>
        <p:spPr>
          <a:xfrm>
            <a:off x="723783" y="500341"/>
            <a:ext cx="4185138" cy="5662246"/>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After analysing the field&amp;#39;s leading journal, a psychologist asks: Is social  psychology still the science of behaviour? – Research Digest">
            <a:extLst>
              <a:ext uri="{FF2B5EF4-FFF2-40B4-BE49-F238E27FC236}">
                <a16:creationId xmlns:a16="http://schemas.microsoft.com/office/drawing/2014/main" id="{CA0979F0-CF04-FF4E-B0A9-0C769E9E33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745" r="6150"/>
          <a:stretch/>
        </p:blipFill>
        <p:spPr bwMode="auto">
          <a:xfrm>
            <a:off x="633046" y="439615"/>
            <a:ext cx="4210388" cy="56622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text&#10;&#10;Description automatically generated">
            <a:extLst>
              <a:ext uri="{FF2B5EF4-FFF2-40B4-BE49-F238E27FC236}">
                <a16:creationId xmlns:a16="http://schemas.microsoft.com/office/drawing/2014/main" id="{A9E00FE7-8D17-944A-93BA-20E64E785E29}"/>
              </a:ext>
            </a:extLst>
          </p:cNvPr>
          <p:cNvPicPr>
            <a:picLocks noChangeAspect="1"/>
          </p:cNvPicPr>
          <p:nvPr/>
        </p:nvPicPr>
        <p:blipFill>
          <a:blip r:embed="rId3"/>
          <a:stretch>
            <a:fillRect/>
          </a:stretch>
        </p:blipFill>
        <p:spPr>
          <a:xfrm>
            <a:off x="133096" y="500341"/>
            <a:ext cx="11653026" cy="212117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13281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Effect transition="in" filter="fade">
                                      <p:cBhvr>
                                        <p:cTn id="9" dur="1000"/>
                                        <p:tgtEl>
                                          <p:spTgt spid="9"/>
                                        </p:tgtEl>
                                      </p:cBhvr>
                                    </p:animEffect>
                                  </p:childTnLst>
                                </p:cTn>
                              </p:par>
                              <p:par>
                                <p:cTn id="10" presetID="0" presetClass="path" presetSubtype="0" accel="50000" decel="50000" fill="hold" nodeType="withEffect">
                                  <p:stCondLst>
                                    <p:cond delay="0"/>
                                  </p:stCondLst>
                                  <p:childTnLst>
                                    <p:animMotion origin="layout" path="M -0.26419 0.3199 L -8.33333E-7 -2.22222E-6 " pathEditMode="relative" rAng="0" ptsTypes="AA">
                                      <p:cBhvr>
                                        <p:cTn id="11" dur="1000" fill="hold"/>
                                        <p:tgtEl>
                                          <p:spTgt spid="9"/>
                                        </p:tgtEl>
                                        <p:attrNameLst>
                                          <p:attrName>ppt_x</p:attrName>
                                          <p:attrName>ppt_y</p:attrName>
                                        </p:attrNameLst>
                                      </p:cBhvr>
                                      <p:rCtr x="13164" y="-1627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3A2F8E-04C9-4142-B28F-C0910DC280D9}"/>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collage of a person&#10;&#10;Description automatically generated with medium confidence">
            <a:extLst>
              <a:ext uri="{FF2B5EF4-FFF2-40B4-BE49-F238E27FC236}">
                <a16:creationId xmlns:a16="http://schemas.microsoft.com/office/drawing/2014/main" id="{4A80622C-A036-4C40-88B9-04500CECBCFE}"/>
              </a:ext>
            </a:extLst>
          </p:cNvPr>
          <p:cNvPicPr>
            <a:picLocks noChangeAspect="1"/>
          </p:cNvPicPr>
          <p:nvPr/>
        </p:nvPicPr>
        <p:blipFill rotWithShape="1">
          <a:blip r:embed="rId2"/>
          <a:srcRect b="2879"/>
          <a:stretch/>
        </p:blipFill>
        <p:spPr>
          <a:xfrm>
            <a:off x="457199" y="1311442"/>
            <a:ext cx="11277600" cy="4736431"/>
          </a:xfrm>
          <a:prstGeom prst="rect">
            <a:avLst/>
          </a:prstGeom>
        </p:spPr>
      </p:pic>
      <p:sp>
        <p:nvSpPr>
          <p:cNvPr id="5" name="TextBox 4">
            <a:extLst>
              <a:ext uri="{FF2B5EF4-FFF2-40B4-BE49-F238E27FC236}">
                <a16:creationId xmlns:a16="http://schemas.microsoft.com/office/drawing/2014/main" id="{4A6F5705-F342-EE47-8EC0-A90F6487820B}"/>
              </a:ext>
            </a:extLst>
          </p:cNvPr>
          <p:cNvSpPr txBox="1"/>
          <p:nvPr/>
        </p:nvSpPr>
        <p:spPr>
          <a:xfrm>
            <a:off x="4652211" y="0"/>
            <a:ext cx="1219200" cy="1569660"/>
          </a:xfrm>
          <a:prstGeom prst="rect">
            <a:avLst/>
          </a:prstGeom>
          <a:noFill/>
        </p:spPr>
        <p:txBody>
          <a:bodyPr wrap="square" rtlCol="0">
            <a:spAutoFit/>
          </a:bodyPr>
          <a:lstStyle/>
          <a:p>
            <a:pPr algn="ctr"/>
            <a:r>
              <a:rPr lang="en-US" sz="9600" b="1" dirty="0">
                <a:solidFill>
                  <a:srgbClr val="002060"/>
                </a:solidFill>
              </a:rPr>
              <a:t>J</a:t>
            </a:r>
          </a:p>
        </p:txBody>
      </p:sp>
      <p:sp>
        <p:nvSpPr>
          <p:cNvPr id="6" name="TextBox 5">
            <a:extLst>
              <a:ext uri="{FF2B5EF4-FFF2-40B4-BE49-F238E27FC236}">
                <a16:creationId xmlns:a16="http://schemas.microsoft.com/office/drawing/2014/main" id="{45B36F4D-917D-EE44-B188-D6AD03222307}"/>
              </a:ext>
            </a:extLst>
          </p:cNvPr>
          <p:cNvSpPr txBox="1"/>
          <p:nvPr/>
        </p:nvSpPr>
        <p:spPr>
          <a:xfrm>
            <a:off x="5502441" y="25297"/>
            <a:ext cx="1219200" cy="1569660"/>
          </a:xfrm>
          <a:prstGeom prst="rect">
            <a:avLst/>
          </a:prstGeom>
          <a:noFill/>
        </p:spPr>
        <p:txBody>
          <a:bodyPr wrap="square" rtlCol="0">
            <a:spAutoFit/>
          </a:bodyPr>
          <a:lstStyle/>
          <a:p>
            <a:pPr algn="ctr"/>
            <a:r>
              <a:rPr lang="en-US" sz="9600" b="1" dirty="0">
                <a:solidFill>
                  <a:srgbClr val="002060"/>
                </a:solidFill>
              </a:rPr>
              <a:t>O</a:t>
            </a:r>
          </a:p>
        </p:txBody>
      </p:sp>
      <p:sp>
        <p:nvSpPr>
          <p:cNvPr id="7" name="TextBox 6">
            <a:extLst>
              <a:ext uri="{FF2B5EF4-FFF2-40B4-BE49-F238E27FC236}">
                <a16:creationId xmlns:a16="http://schemas.microsoft.com/office/drawing/2014/main" id="{5C485B79-78FB-CA44-8535-077FF9C4561F}"/>
              </a:ext>
            </a:extLst>
          </p:cNvPr>
          <p:cNvSpPr txBox="1"/>
          <p:nvPr/>
        </p:nvSpPr>
        <p:spPr>
          <a:xfrm>
            <a:off x="6464965" y="25297"/>
            <a:ext cx="1219200" cy="1569660"/>
          </a:xfrm>
          <a:prstGeom prst="rect">
            <a:avLst/>
          </a:prstGeom>
          <a:noFill/>
        </p:spPr>
        <p:txBody>
          <a:bodyPr wrap="square" rtlCol="0">
            <a:spAutoFit/>
          </a:bodyPr>
          <a:lstStyle/>
          <a:p>
            <a:pPr algn="ctr"/>
            <a:r>
              <a:rPr lang="en-US" sz="9600" b="1" dirty="0">
                <a:solidFill>
                  <a:srgbClr val="002060"/>
                </a:solidFill>
              </a:rPr>
              <a:t>Y</a:t>
            </a:r>
          </a:p>
        </p:txBody>
      </p:sp>
      <p:sp>
        <p:nvSpPr>
          <p:cNvPr id="8" name="TextBox 7">
            <a:extLst>
              <a:ext uri="{FF2B5EF4-FFF2-40B4-BE49-F238E27FC236}">
                <a16:creationId xmlns:a16="http://schemas.microsoft.com/office/drawing/2014/main" id="{F614C650-B59E-F245-A8FE-02BFFA542132}"/>
              </a:ext>
            </a:extLst>
          </p:cNvPr>
          <p:cNvSpPr txBox="1"/>
          <p:nvPr/>
        </p:nvSpPr>
        <p:spPr>
          <a:xfrm>
            <a:off x="545437" y="0"/>
            <a:ext cx="1219200" cy="1569660"/>
          </a:xfrm>
          <a:prstGeom prst="rect">
            <a:avLst/>
          </a:prstGeom>
          <a:noFill/>
        </p:spPr>
        <p:txBody>
          <a:bodyPr wrap="square" rtlCol="0">
            <a:spAutoFit/>
          </a:bodyPr>
          <a:lstStyle/>
          <a:p>
            <a:pPr algn="ctr"/>
            <a:r>
              <a:rPr lang="en-US" sz="9600" b="1" dirty="0">
                <a:solidFill>
                  <a:srgbClr val="002060"/>
                </a:solidFill>
              </a:rPr>
              <a:t>J</a:t>
            </a:r>
          </a:p>
        </p:txBody>
      </p:sp>
      <p:sp>
        <p:nvSpPr>
          <p:cNvPr id="9" name="TextBox 8">
            <a:extLst>
              <a:ext uri="{FF2B5EF4-FFF2-40B4-BE49-F238E27FC236}">
                <a16:creationId xmlns:a16="http://schemas.microsoft.com/office/drawing/2014/main" id="{BCC90BB5-0A2D-8449-8CE4-43753DBEA19C}"/>
              </a:ext>
            </a:extLst>
          </p:cNvPr>
          <p:cNvSpPr txBox="1"/>
          <p:nvPr/>
        </p:nvSpPr>
        <p:spPr>
          <a:xfrm>
            <a:off x="1094883" y="419145"/>
            <a:ext cx="1900978" cy="1015663"/>
          </a:xfrm>
          <a:prstGeom prst="rect">
            <a:avLst/>
          </a:prstGeom>
          <a:noFill/>
        </p:spPr>
        <p:txBody>
          <a:bodyPr wrap="square" rtlCol="0">
            <a:spAutoFit/>
          </a:bodyPr>
          <a:lstStyle/>
          <a:p>
            <a:pPr algn="ctr"/>
            <a:r>
              <a:rPr lang="en-US" sz="6000" dirty="0" err="1">
                <a:solidFill>
                  <a:srgbClr val="002060"/>
                </a:solidFill>
              </a:rPr>
              <a:t>esus</a:t>
            </a:r>
            <a:endParaRPr lang="en-US" sz="6000" dirty="0">
              <a:solidFill>
                <a:srgbClr val="002060"/>
              </a:solidFill>
            </a:endParaRPr>
          </a:p>
        </p:txBody>
      </p:sp>
      <p:sp>
        <p:nvSpPr>
          <p:cNvPr id="10" name="TextBox 9">
            <a:extLst>
              <a:ext uri="{FF2B5EF4-FFF2-40B4-BE49-F238E27FC236}">
                <a16:creationId xmlns:a16="http://schemas.microsoft.com/office/drawing/2014/main" id="{3AAB215E-B101-E043-A2EB-7C5BB177962E}"/>
              </a:ext>
            </a:extLst>
          </p:cNvPr>
          <p:cNvSpPr txBox="1"/>
          <p:nvPr/>
        </p:nvSpPr>
        <p:spPr>
          <a:xfrm>
            <a:off x="4347409" y="13265"/>
            <a:ext cx="1219200" cy="1569660"/>
          </a:xfrm>
          <a:prstGeom prst="rect">
            <a:avLst/>
          </a:prstGeom>
          <a:noFill/>
        </p:spPr>
        <p:txBody>
          <a:bodyPr wrap="square" rtlCol="0">
            <a:spAutoFit/>
          </a:bodyPr>
          <a:lstStyle/>
          <a:p>
            <a:pPr algn="ctr"/>
            <a:r>
              <a:rPr lang="en-US" sz="9600" b="1" dirty="0">
                <a:solidFill>
                  <a:srgbClr val="002060"/>
                </a:solidFill>
              </a:rPr>
              <a:t>O</a:t>
            </a:r>
          </a:p>
        </p:txBody>
      </p:sp>
      <p:sp>
        <p:nvSpPr>
          <p:cNvPr id="11" name="TextBox 10">
            <a:extLst>
              <a:ext uri="{FF2B5EF4-FFF2-40B4-BE49-F238E27FC236}">
                <a16:creationId xmlns:a16="http://schemas.microsoft.com/office/drawing/2014/main" id="{BEFD8916-7024-184C-8A95-98530CA623F3}"/>
              </a:ext>
            </a:extLst>
          </p:cNvPr>
          <p:cNvSpPr txBox="1"/>
          <p:nvPr/>
        </p:nvSpPr>
        <p:spPr>
          <a:xfrm>
            <a:off x="5301919" y="419144"/>
            <a:ext cx="1900978" cy="1015663"/>
          </a:xfrm>
          <a:prstGeom prst="rect">
            <a:avLst/>
          </a:prstGeom>
          <a:noFill/>
        </p:spPr>
        <p:txBody>
          <a:bodyPr wrap="square" rtlCol="0">
            <a:spAutoFit/>
          </a:bodyPr>
          <a:lstStyle/>
          <a:p>
            <a:pPr algn="ctr"/>
            <a:r>
              <a:rPr lang="en-US" sz="6000" dirty="0" err="1">
                <a:solidFill>
                  <a:srgbClr val="002060"/>
                </a:solidFill>
              </a:rPr>
              <a:t>thers</a:t>
            </a:r>
            <a:endParaRPr lang="en-US" sz="6000" dirty="0">
              <a:solidFill>
                <a:srgbClr val="002060"/>
              </a:solidFill>
            </a:endParaRPr>
          </a:p>
        </p:txBody>
      </p:sp>
      <p:sp>
        <p:nvSpPr>
          <p:cNvPr id="12" name="TextBox 11">
            <a:extLst>
              <a:ext uri="{FF2B5EF4-FFF2-40B4-BE49-F238E27FC236}">
                <a16:creationId xmlns:a16="http://schemas.microsoft.com/office/drawing/2014/main" id="{7F2EF2B8-87E5-0F46-AD29-A80FD99B7DE4}"/>
              </a:ext>
            </a:extLst>
          </p:cNvPr>
          <p:cNvSpPr txBox="1"/>
          <p:nvPr/>
        </p:nvSpPr>
        <p:spPr>
          <a:xfrm>
            <a:off x="8907378" y="419143"/>
            <a:ext cx="2763254" cy="1015663"/>
          </a:xfrm>
          <a:prstGeom prst="rect">
            <a:avLst/>
          </a:prstGeom>
          <a:noFill/>
        </p:spPr>
        <p:txBody>
          <a:bodyPr wrap="square" rtlCol="0">
            <a:spAutoFit/>
          </a:bodyPr>
          <a:lstStyle/>
          <a:p>
            <a:pPr algn="ctr"/>
            <a:r>
              <a:rPr lang="en-US" sz="6000" dirty="0">
                <a:solidFill>
                  <a:srgbClr val="002060"/>
                </a:solidFill>
              </a:rPr>
              <a:t>ourself</a:t>
            </a:r>
          </a:p>
        </p:txBody>
      </p:sp>
      <p:sp>
        <p:nvSpPr>
          <p:cNvPr id="13" name="TextBox 12">
            <a:extLst>
              <a:ext uri="{FF2B5EF4-FFF2-40B4-BE49-F238E27FC236}">
                <a16:creationId xmlns:a16="http://schemas.microsoft.com/office/drawing/2014/main" id="{D30BC52F-965D-D741-BC86-9DEC359E863B}"/>
              </a:ext>
            </a:extLst>
          </p:cNvPr>
          <p:cNvSpPr txBox="1"/>
          <p:nvPr/>
        </p:nvSpPr>
        <p:spPr>
          <a:xfrm>
            <a:off x="8410072" y="13265"/>
            <a:ext cx="1219200" cy="1569660"/>
          </a:xfrm>
          <a:prstGeom prst="rect">
            <a:avLst/>
          </a:prstGeom>
          <a:noFill/>
        </p:spPr>
        <p:txBody>
          <a:bodyPr wrap="square" rtlCol="0">
            <a:spAutoFit/>
          </a:bodyPr>
          <a:lstStyle/>
          <a:p>
            <a:pPr algn="ctr"/>
            <a:r>
              <a:rPr lang="en-US" sz="9600" b="1" dirty="0">
                <a:solidFill>
                  <a:srgbClr val="002060"/>
                </a:solidFill>
              </a:rPr>
              <a:t>Y</a:t>
            </a:r>
          </a:p>
        </p:txBody>
      </p:sp>
    </p:spTree>
    <p:extLst>
      <p:ext uri="{BB962C8B-B14F-4D97-AF65-F5344CB8AC3E}">
        <p14:creationId xmlns:p14="http://schemas.microsoft.com/office/powerpoint/2010/main" val="114345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33685 -1.85185E-6 L 0.00261 -1.85185E-6 " pathEditMode="relative" ptsTypes="AA">
                                      <p:cBhvr>
                                        <p:cTn id="6" dur="1000" fill="hold"/>
                                        <p:tgtEl>
                                          <p:spTgt spid="8"/>
                                        </p:tgtEl>
                                        <p:attrNameLst>
                                          <p:attrName>ppt_x</p:attrName>
                                          <p:attrName>ppt_y</p:attrName>
                                        </p:attrNameLst>
                                      </p:cBhvr>
                                    </p:animMotion>
                                  </p:childTnLst>
                                </p:cTn>
                              </p:par>
                              <p:par>
                                <p:cTn id="7" presetID="1" presetClass="exit"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0" presetClass="path" presetSubtype="0" accel="50000" decel="50000" fill="hold" grpId="1" nodeType="withEffect">
                                  <p:stCondLst>
                                    <p:cond delay="0"/>
                                  </p:stCondLst>
                                  <p:childTnLst>
                                    <p:animMotion origin="layout" path="M 0.09336 0.00186 L -6.25E-7 -3.7037E-6 " pathEditMode="relative" rAng="0" ptsTypes="AA">
                                      <p:cBhvr>
                                        <p:cTn id="18" dur="1000" fill="hold"/>
                                        <p:tgtEl>
                                          <p:spTgt spid="10"/>
                                        </p:tgtEl>
                                        <p:attrNameLst>
                                          <p:attrName>ppt_x</p:attrName>
                                          <p:attrName>ppt_y</p:attrName>
                                        </p:attrNameLst>
                                      </p:cBhvr>
                                      <p:rCtr x="-4674" y="-93"/>
                                    </p:animMotion>
                                  </p:childTnLst>
                                </p:cTn>
                              </p:par>
                              <p:par>
                                <p:cTn id="19" presetID="1" presetClass="exit"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xit"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hidden"/>
                                      </p:to>
                                    </p:set>
                                  </p:childTnLst>
                                </p:cTn>
                              </p:par>
                              <p:par>
                                <p:cTn id="29" presetID="0" presetClass="path" presetSubtype="0" accel="50000" decel="50000" fill="hold" grpId="1" nodeType="withEffect">
                                  <p:stCondLst>
                                    <p:cond delay="0"/>
                                  </p:stCondLst>
                                  <p:childTnLst>
                                    <p:animMotion origin="layout" path="M -0.16093 0.00186 L -1.66667E-6 4.44444E-6 " pathEditMode="relative" rAng="0" ptsTypes="AA">
                                      <p:cBhvr>
                                        <p:cTn id="30" dur="1000" fill="hold"/>
                                        <p:tgtEl>
                                          <p:spTgt spid="13"/>
                                        </p:tgtEl>
                                        <p:attrNameLst>
                                          <p:attrName>ppt_x</p:attrName>
                                          <p:attrName>ppt_y</p:attrName>
                                        </p:attrNameLst>
                                      </p:cBhvr>
                                      <p:rCtr x="7982" y="0"/>
                                    </p:animMotion>
                                  </p:childTnLst>
                                </p:cTn>
                              </p:par>
                            </p:childTnLst>
                          </p:cTn>
                        </p:par>
                        <p:par>
                          <p:cTn id="31" fill="hold">
                            <p:stCondLst>
                              <p:cond delay="200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0" grpId="1"/>
      <p:bldP spid="11" grpId="0"/>
      <p:bldP spid="12" grpId="0"/>
      <p:bldP spid="13" grpId="0"/>
      <p:bldP spid="13"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CF64BC-66AF-154A-BB36-C1F00A04F8A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appliance&#10;&#10;Description automatically generated">
            <a:extLst>
              <a:ext uri="{FF2B5EF4-FFF2-40B4-BE49-F238E27FC236}">
                <a16:creationId xmlns:a16="http://schemas.microsoft.com/office/drawing/2014/main" id="{1C5868F3-5B04-084D-9778-708BBAA8A28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227" b="90484" l="9982" r="89973">
                        <a14:foregroundMark x1="65018" y1="9991" x2="70168" y2="7188"/>
                        <a14:foregroundMark x1="23072" y1="90258" x2="30059" y2="90258"/>
                        <a14:foregroundMark x1="30059" y1="90258" x2="45667" y2="88721"/>
                        <a14:foregroundMark x1="45667" y1="88721" x2="66810" y2="90506"/>
                        <a14:foregroundMark x1="64315" y1="12703" x2="65744" y2="4227"/>
                      </a14:backgroundRemoval>
                    </a14:imgEffect>
                  </a14:imgLayer>
                </a14:imgProps>
              </a:ext>
            </a:extLst>
          </a:blip>
          <a:stretch>
            <a:fillRect/>
          </a:stretch>
        </p:blipFill>
        <p:spPr>
          <a:xfrm>
            <a:off x="4233797" y="0"/>
            <a:ext cx="3724405" cy="3738499"/>
          </a:xfrm>
          <a:prstGeom prst="rect">
            <a:avLst/>
          </a:prstGeom>
        </p:spPr>
      </p:pic>
      <p:grpSp>
        <p:nvGrpSpPr>
          <p:cNvPr id="20" name="Group 19">
            <a:extLst>
              <a:ext uri="{FF2B5EF4-FFF2-40B4-BE49-F238E27FC236}">
                <a16:creationId xmlns:a16="http://schemas.microsoft.com/office/drawing/2014/main" id="{657B0CAD-61A9-0546-9F5E-54C2E1E014C8}"/>
              </a:ext>
            </a:extLst>
          </p:cNvPr>
          <p:cNvGrpSpPr/>
          <p:nvPr/>
        </p:nvGrpSpPr>
        <p:grpSpPr>
          <a:xfrm>
            <a:off x="555177" y="4290642"/>
            <a:ext cx="3421371" cy="1338728"/>
            <a:chOff x="555177" y="4290642"/>
            <a:chExt cx="3421371" cy="1338728"/>
          </a:xfrm>
        </p:grpSpPr>
        <p:grpSp>
          <p:nvGrpSpPr>
            <p:cNvPr id="11" name="Group 10">
              <a:extLst>
                <a:ext uri="{FF2B5EF4-FFF2-40B4-BE49-F238E27FC236}">
                  <a16:creationId xmlns:a16="http://schemas.microsoft.com/office/drawing/2014/main" id="{3094E866-C38C-8D48-894F-0E19E6820CEF}"/>
                </a:ext>
              </a:extLst>
            </p:cNvPr>
            <p:cNvGrpSpPr/>
            <p:nvPr/>
          </p:nvGrpSpPr>
          <p:grpSpPr>
            <a:xfrm>
              <a:off x="555177" y="4343399"/>
              <a:ext cx="3421371" cy="1213339"/>
              <a:chOff x="555177" y="4343399"/>
              <a:chExt cx="3421371" cy="1213339"/>
            </a:xfrm>
          </p:grpSpPr>
          <p:sp>
            <p:nvSpPr>
              <p:cNvPr id="9" name="Rectangle 8">
                <a:extLst>
                  <a:ext uri="{FF2B5EF4-FFF2-40B4-BE49-F238E27FC236}">
                    <a16:creationId xmlns:a16="http://schemas.microsoft.com/office/drawing/2014/main" id="{8DCAA76B-3476-7C47-9852-7DD5165C530B}"/>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A92ED74-0E0D-F447-8B5A-B76B5EBEB414}"/>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CD2B197B-2AE7-AD40-97DB-BDFF088C7EFE}"/>
                </a:ext>
              </a:extLst>
            </p:cNvPr>
            <p:cNvSpPr txBox="1"/>
            <p:nvPr/>
          </p:nvSpPr>
          <p:spPr>
            <a:xfrm>
              <a:off x="1639512" y="4305931"/>
              <a:ext cx="2092569" cy="1323439"/>
            </a:xfrm>
            <a:prstGeom prst="rect">
              <a:avLst/>
            </a:prstGeom>
            <a:noFill/>
          </p:spPr>
          <p:txBody>
            <a:bodyPr wrap="square" rtlCol="0">
              <a:spAutoFit/>
            </a:bodyPr>
            <a:lstStyle/>
            <a:p>
              <a:pPr algn="ctr"/>
              <a:r>
                <a:rPr lang="en-US" sz="4000" dirty="0">
                  <a:solidFill>
                    <a:srgbClr val="002060"/>
                  </a:solidFill>
                </a:rPr>
                <a:t>To Live or Die</a:t>
              </a:r>
            </a:p>
          </p:txBody>
        </p:sp>
        <p:sp>
          <p:nvSpPr>
            <p:cNvPr id="19" name="TextBox 18">
              <a:extLst>
                <a:ext uri="{FF2B5EF4-FFF2-40B4-BE49-F238E27FC236}">
                  <a16:creationId xmlns:a16="http://schemas.microsoft.com/office/drawing/2014/main" id="{89D300F6-945E-9B4E-B199-D6E6FCFA5344}"/>
                </a:ext>
              </a:extLst>
            </p:cNvPr>
            <p:cNvSpPr txBox="1"/>
            <p:nvPr/>
          </p:nvSpPr>
          <p:spPr>
            <a:xfrm>
              <a:off x="679104" y="4290642"/>
              <a:ext cx="582389" cy="1323439"/>
            </a:xfrm>
            <a:prstGeom prst="rect">
              <a:avLst/>
            </a:prstGeom>
            <a:noFill/>
          </p:spPr>
          <p:txBody>
            <a:bodyPr wrap="square" rtlCol="0">
              <a:spAutoFit/>
            </a:bodyPr>
            <a:lstStyle/>
            <a:p>
              <a:pPr algn="ctr"/>
              <a:r>
                <a:rPr lang="en-US" sz="8000" dirty="0">
                  <a:solidFill>
                    <a:srgbClr val="002060"/>
                  </a:solidFill>
                </a:rPr>
                <a:t>1</a:t>
              </a:r>
            </a:p>
          </p:txBody>
        </p:sp>
      </p:grpSp>
      <p:grpSp>
        <p:nvGrpSpPr>
          <p:cNvPr id="25" name="Group 24">
            <a:extLst>
              <a:ext uri="{FF2B5EF4-FFF2-40B4-BE49-F238E27FC236}">
                <a16:creationId xmlns:a16="http://schemas.microsoft.com/office/drawing/2014/main" id="{A00F6F13-DC06-4341-BACD-3AF18E0F9B70}"/>
              </a:ext>
            </a:extLst>
          </p:cNvPr>
          <p:cNvGrpSpPr/>
          <p:nvPr/>
        </p:nvGrpSpPr>
        <p:grpSpPr>
          <a:xfrm>
            <a:off x="4374475" y="4288346"/>
            <a:ext cx="3421371" cy="1341024"/>
            <a:chOff x="4374475" y="4288346"/>
            <a:chExt cx="3421371" cy="1341024"/>
          </a:xfrm>
        </p:grpSpPr>
        <p:grpSp>
          <p:nvGrpSpPr>
            <p:cNvPr id="12" name="Group 11">
              <a:extLst>
                <a:ext uri="{FF2B5EF4-FFF2-40B4-BE49-F238E27FC236}">
                  <a16:creationId xmlns:a16="http://schemas.microsoft.com/office/drawing/2014/main" id="{EDF0937D-79C5-904B-8BBC-9C5AE79EA552}"/>
                </a:ext>
              </a:extLst>
            </p:cNvPr>
            <p:cNvGrpSpPr/>
            <p:nvPr/>
          </p:nvGrpSpPr>
          <p:grpSpPr>
            <a:xfrm>
              <a:off x="4374475" y="4343398"/>
              <a:ext cx="3421371" cy="1213339"/>
              <a:chOff x="555177" y="4343399"/>
              <a:chExt cx="3421371" cy="1213339"/>
            </a:xfrm>
          </p:grpSpPr>
          <p:sp>
            <p:nvSpPr>
              <p:cNvPr id="13" name="Rectangle 12">
                <a:extLst>
                  <a:ext uri="{FF2B5EF4-FFF2-40B4-BE49-F238E27FC236}">
                    <a16:creationId xmlns:a16="http://schemas.microsoft.com/office/drawing/2014/main" id="{F1563520-B406-FA4A-9F72-8E9121A61DFD}"/>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85D3856-01AC-8D4D-BCEE-10E4EE24F3DF}"/>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E42CBDAB-F6AC-D248-8150-960E775D20A9}"/>
                </a:ext>
              </a:extLst>
            </p:cNvPr>
            <p:cNvSpPr txBox="1"/>
            <p:nvPr/>
          </p:nvSpPr>
          <p:spPr>
            <a:xfrm>
              <a:off x="4503214" y="4288346"/>
              <a:ext cx="582389" cy="1323439"/>
            </a:xfrm>
            <a:prstGeom prst="rect">
              <a:avLst/>
            </a:prstGeom>
            <a:noFill/>
          </p:spPr>
          <p:txBody>
            <a:bodyPr wrap="square" rtlCol="0">
              <a:spAutoFit/>
            </a:bodyPr>
            <a:lstStyle/>
            <a:p>
              <a:pPr algn="ctr"/>
              <a:r>
                <a:rPr lang="en-US" sz="8000" dirty="0">
                  <a:solidFill>
                    <a:srgbClr val="002060"/>
                  </a:solidFill>
                </a:rPr>
                <a:t>2</a:t>
              </a:r>
            </a:p>
          </p:txBody>
        </p:sp>
        <p:sp>
          <p:nvSpPr>
            <p:cNvPr id="23" name="TextBox 22">
              <a:extLst>
                <a:ext uri="{FF2B5EF4-FFF2-40B4-BE49-F238E27FC236}">
                  <a16:creationId xmlns:a16="http://schemas.microsoft.com/office/drawing/2014/main" id="{9F7481D5-F011-1747-AF69-260EE98B2BAA}"/>
                </a:ext>
              </a:extLst>
            </p:cNvPr>
            <p:cNvSpPr txBox="1"/>
            <p:nvPr/>
          </p:nvSpPr>
          <p:spPr>
            <a:xfrm>
              <a:off x="5324099" y="4305931"/>
              <a:ext cx="2401407" cy="1323439"/>
            </a:xfrm>
            <a:prstGeom prst="rect">
              <a:avLst/>
            </a:prstGeom>
            <a:noFill/>
          </p:spPr>
          <p:txBody>
            <a:bodyPr wrap="square" rtlCol="0">
              <a:spAutoFit/>
            </a:bodyPr>
            <a:lstStyle/>
            <a:p>
              <a:pPr algn="ctr"/>
              <a:r>
                <a:rPr lang="en-US" sz="4000" dirty="0">
                  <a:solidFill>
                    <a:srgbClr val="002060"/>
                  </a:solidFill>
                </a:rPr>
                <a:t>The Tough Dilemma</a:t>
              </a:r>
            </a:p>
          </p:txBody>
        </p:sp>
      </p:grpSp>
      <p:grpSp>
        <p:nvGrpSpPr>
          <p:cNvPr id="26" name="Group 25">
            <a:extLst>
              <a:ext uri="{FF2B5EF4-FFF2-40B4-BE49-F238E27FC236}">
                <a16:creationId xmlns:a16="http://schemas.microsoft.com/office/drawing/2014/main" id="{7214261B-AEFF-284E-BC30-E48E8B1F121D}"/>
              </a:ext>
            </a:extLst>
          </p:cNvPr>
          <p:cNvGrpSpPr/>
          <p:nvPr/>
        </p:nvGrpSpPr>
        <p:grpSpPr>
          <a:xfrm>
            <a:off x="8215454" y="4288344"/>
            <a:ext cx="3421371" cy="1323440"/>
            <a:chOff x="8215454" y="4288344"/>
            <a:chExt cx="3421371" cy="1323440"/>
          </a:xfrm>
        </p:grpSpPr>
        <p:grpSp>
          <p:nvGrpSpPr>
            <p:cNvPr id="15" name="Group 14">
              <a:extLst>
                <a:ext uri="{FF2B5EF4-FFF2-40B4-BE49-F238E27FC236}">
                  <a16:creationId xmlns:a16="http://schemas.microsoft.com/office/drawing/2014/main" id="{2FA4599F-4229-0844-9E14-055BF4436842}"/>
                </a:ext>
              </a:extLst>
            </p:cNvPr>
            <p:cNvGrpSpPr/>
            <p:nvPr/>
          </p:nvGrpSpPr>
          <p:grpSpPr>
            <a:xfrm>
              <a:off x="8215454" y="4343397"/>
              <a:ext cx="3421371" cy="1213339"/>
              <a:chOff x="555177" y="4343399"/>
              <a:chExt cx="3421371" cy="1213339"/>
            </a:xfrm>
          </p:grpSpPr>
          <p:sp>
            <p:nvSpPr>
              <p:cNvPr id="16" name="Rectangle 15">
                <a:extLst>
                  <a:ext uri="{FF2B5EF4-FFF2-40B4-BE49-F238E27FC236}">
                    <a16:creationId xmlns:a16="http://schemas.microsoft.com/office/drawing/2014/main" id="{0AAF4516-9410-8441-AADE-C5F1672AEB89}"/>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6F2732C-676F-7748-9565-85D612F18943}"/>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9CF71B0C-CE4A-9B47-ABDA-4DC57421BAFE}"/>
                </a:ext>
              </a:extLst>
            </p:cNvPr>
            <p:cNvSpPr txBox="1"/>
            <p:nvPr/>
          </p:nvSpPr>
          <p:spPr>
            <a:xfrm>
              <a:off x="8344195" y="4288345"/>
              <a:ext cx="582389" cy="1323439"/>
            </a:xfrm>
            <a:prstGeom prst="rect">
              <a:avLst/>
            </a:prstGeom>
            <a:noFill/>
          </p:spPr>
          <p:txBody>
            <a:bodyPr wrap="square" rtlCol="0">
              <a:spAutoFit/>
            </a:bodyPr>
            <a:lstStyle/>
            <a:p>
              <a:pPr algn="ctr"/>
              <a:r>
                <a:rPr lang="en-US" sz="8000" dirty="0">
                  <a:solidFill>
                    <a:srgbClr val="002060"/>
                  </a:solidFill>
                </a:rPr>
                <a:t>3</a:t>
              </a:r>
            </a:p>
          </p:txBody>
        </p:sp>
        <p:sp>
          <p:nvSpPr>
            <p:cNvPr id="24" name="TextBox 23">
              <a:extLst>
                <a:ext uri="{FF2B5EF4-FFF2-40B4-BE49-F238E27FC236}">
                  <a16:creationId xmlns:a16="http://schemas.microsoft.com/office/drawing/2014/main" id="{BFBC0DF5-A880-EA40-BDE5-6ADF2CF2E263}"/>
                </a:ext>
              </a:extLst>
            </p:cNvPr>
            <p:cNvSpPr txBox="1"/>
            <p:nvPr/>
          </p:nvSpPr>
          <p:spPr>
            <a:xfrm>
              <a:off x="9278065" y="4288344"/>
              <a:ext cx="2092569" cy="1323439"/>
            </a:xfrm>
            <a:prstGeom prst="rect">
              <a:avLst/>
            </a:prstGeom>
            <a:noFill/>
          </p:spPr>
          <p:txBody>
            <a:bodyPr wrap="square" rtlCol="0">
              <a:spAutoFit/>
            </a:bodyPr>
            <a:lstStyle/>
            <a:p>
              <a:pPr algn="ctr"/>
              <a:r>
                <a:rPr lang="en-US" sz="4000" dirty="0">
                  <a:solidFill>
                    <a:srgbClr val="002060"/>
                  </a:solidFill>
                </a:rPr>
                <a:t>The Decision</a:t>
              </a:r>
            </a:p>
          </p:txBody>
        </p:sp>
      </p:grpSp>
    </p:spTree>
    <p:extLst>
      <p:ext uri="{BB962C8B-B14F-4D97-AF65-F5344CB8AC3E}">
        <p14:creationId xmlns:p14="http://schemas.microsoft.com/office/powerpoint/2010/main" val="34549494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grass, sky, rock&#10;&#10;Description automatically generated">
            <a:extLst>
              <a:ext uri="{FF2B5EF4-FFF2-40B4-BE49-F238E27FC236}">
                <a16:creationId xmlns:a16="http://schemas.microsoft.com/office/drawing/2014/main" id="{057E8EF5-0BD2-E84D-A445-A0C0BA95F3FC}"/>
              </a:ext>
            </a:extLst>
          </p:cNvPr>
          <p:cNvPicPr>
            <a:picLocks noChangeAspect="1"/>
          </p:cNvPicPr>
          <p:nvPr/>
        </p:nvPicPr>
        <p:blipFill rotWithShape="1">
          <a:blip r:embed="rId2"/>
          <a:srcRect t="15119" b="627"/>
          <a:stretch/>
        </p:blipFill>
        <p:spPr>
          <a:xfrm>
            <a:off x="20" y="1282"/>
            <a:ext cx="12191980" cy="6856718"/>
          </a:xfrm>
          <a:prstGeom prst="rect">
            <a:avLst/>
          </a:prstGeom>
        </p:spPr>
      </p:pic>
      <p:sp>
        <p:nvSpPr>
          <p:cNvPr id="2" name="Rounded Rectangle 1">
            <a:extLst>
              <a:ext uri="{FF2B5EF4-FFF2-40B4-BE49-F238E27FC236}">
                <a16:creationId xmlns:a16="http://schemas.microsoft.com/office/drawing/2014/main" id="{F989B1C1-00CF-A049-8D8D-5DD83BE07527}"/>
              </a:ext>
            </a:extLst>
          </p:cNvPr>
          <p:cNvSpPr/>
          <p:nvPr/>
        </p:nvSpPr>
        <p:spPr>
          <a:xfrm>
            <a:off x="4706112" y="341376"/>
            <a:ext cx="2779776" cy="78028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Philippians</a:t>
            </a:r>
          </a:p>
        </p:txBody>
      </p:sp>
      <p:sp>
        <p:nvSpPr>
          <p:cNvPr id="3" name="Rounded Rectangle 2">
            <a:extLst>
              <a:ext uri="{FF2B5EF4-FFF2-40B4-BE49-F238E27FC236}">
                <a16:creationId xmlns:a16="http://schemas.microsoft.com/office/drawing/2014/main" id="{399CFA47-1CAD-014D-9543-2902C460587C}"/>
              </a:ext>
            </a:extLst>
          </p:cNvPr>
          <p:cNvSpPr/>
          <p:nvPr/>
        </p:nvSpPr>
        <p:spPr>
          <a:xfrm>
            <a:off x="3462527" y="2988564"/>
            <a:ext cx="5280127" cy="88087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bg1"/>
                </a:solidFill>
              </a:rPr>
              <a:t>Paul Gets Personal!</a:t>
            </a:r>
          </a:p>
        </p:txBody>
      </p:sp>
    </p:spTree>
    <p:extLst>
      <p:ext uri="{BB962C8B-B14F-4D97-AF65-F5344CB8AC3E}">
        <p14:creationId xmlns:p14="http://schemas.microsoft.com/office/powerpoint/2010/main" val="27975661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963DC33-22BE-1245-B4C6-E946EB6204C8}"/>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clipart&#10;&#10;Description automatically generated">
            <a:extLst>
              <a:ext uri="{FF2B5EF4-FFF2-40B4-BE49-F238E27FC236}">
                <a16:creationId xmlns:a16="http://schemas.microsoft.com/office/drawing/2014/main" id="{7C9340A9-6BBB-214B-9574-E53F0414A2C3}"/>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3554" b="93446" l="77" r="90000">
                        <a14:foregroundMark x1="13115" y1="27196" x2="8827" y2="36875"/>
                        <a14:foregroundMark x1="8827" y1="36875" x2="8750" y2="47250"/>
                        <a14:foregroundMark x1="8750" y1="47250" x2="27135" y2="75786"/>
                        <a14:foregroundMark x1="27135" y1="75786" x2="52346" y2="78357"/>
                        <a14:foregroundMark x1="52346" y1="78357" x2="79865" y2="68750"/>
                        <a14:foregroundMark x1="79865" y1="68750" x2="86462" y2="57357"/>
                        <a14:foregroundMark x1="86462" y1="57357" x2="84923" y2="17304"/>
                        <a14:foregroundMark x1="84923" y1="17304" x2="73962" y2="11964"/>
                        <a14:foregroundMark x1="73962" y1="11964" x2="38096" y2="9036"/>
                        <a14:foregroundMark x1="38096" y1="9036" x2="37635" y2="11179"/>
                        <a14:foregroundMark x1="62923" y1="8321" x2="52423" y2="2857"/>
                        <a14:foregroundMark x1="52423" y1="2857" x2="29904" y2="7554"/>
                        <a14:foregroundMark x1="29904" y1="7554" x2="19481" y2="12036"/>
                        <a14:foregroundMark x1="19481" y1="12036" x2="11269" y2="19286"/>
                        <a14:foregroundMark x1="11269" y1="19286" x2="189" y2="39108"/>
                        <a14:foregroundMark x1="467" y1="42762" x2="77" y2="48821"/>
                        <a14:foregroundMark x1="769" y1="38071" x2="632" y2="40206"/>
                        <a14:foregroundMark x1="77" y1="48821" x2="14808" y2="66679"/>
                        <a14:foregroundMark x1="14808" y1="66679" x2="31038" y2="68821"/>
                        <a14:foregroundMark x1="31038" y1="68821" x2="60173" y2="65125"/>
                        <a14:foregroundMark x1="60173" y1="65125" x2="77423" y2="56018"/>
                        <a14:foregroundMark x1="77423" y1="56018" x2="81635" y2="44839"/>
                        <a14:foregroundMark x1="81635" y1="44839" x2="80942" y2="40714"/>
                        <a14:foregroundMark x1="12346" y1="40000" x2="21308" y2="49179"/>
                        <a14:foregroundMark x1="21308" y1="49179" x2="37558" y2="32804"/>
                        <a14:foregroundMark x1="37558" y1="32804" x2="51058" y2="25768"/>
                        <a14:foregroundMark x1="21923" y1="15804" x2="61096" y2="7964"/>
                        <a14:foregroundMark x1="61096" y1="7964" x2="73500" y2="8393"/>
                        <a14:foregroundMark x1="73500" y1="8393" x2="62462" y2="4482"/>
                        <a14:foregroundMark x1="62462" y1="4482" x2="50288" y2="3554"/>
                        <a14:foregroundMark x1="50288" y1="3554" x2="22308" y2="14375"/>
                        <a14:foregroundMark x1="52577" y1="73446" x2="52962" y2="85821"/>
                        <a14:foregroundMark x1="52962" y1="85821" x2="60712" y2="93446"/>
                        <a14:foregroundMark x1="60712" y1="93446" x2="66769" y2="86607"/>
                        <a14:backgroundMark x1="3923" y1="29321" x2="77" y2="39071"/>
                        <a14:backgroundMark x1="77" y1="39071" x2="2000" y2="48893"/>
                      </a14:backgroundRemoval>
                    </a14:imgEffect>
                  </a14:imgLayer>
                </a14:imgProps>
              </a:ext>
            </a:extLst>
          </a:blip>
          <a:stretch>
            <a:fillRect/>
          </a:stretch>
        </p:blipFill>
        <p:spPr>
          <a:xfrm>
            <a:off x="371929" y="728133"/>
            <a:ext cx="4261152" cy="4588933"/>
          </a:xfrm>
          <a:prstGeom prst="rect">
            <a:avLst/>
          </a:prstGeom>
        </p:spPr>
      </p:pic>
      <p:sp>
        <p:nvSpPr>
          <p:cNvPr id="4" name="TextBox 3">
            <a:extLst>
              <a:ext uri="{FF2B5EF4-FFF2-40B4-BE49-F238E27FC236}">
                <a16:creationId xmlns:a16="http://schemas.microsoft.com/office/drawing/2014/main"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id="{5ACDBF55-E2D5-C04A-9912-D9534C0B5E75}"/>
              </a:ext>
            </a:extLst>
          </p:cNvPr>
          <p:cNvSpPr txBox="1"/>
          <p:nvPr/>
        </p:nvSpPr>
        <p:spPr>
          <a:xfrm>
            <a:off x="4795061" y="1729165"/>
            <a:ext cx="6883121" cy="923330"/>
          </a:xfrm>
          <a:prstGeom prst="rect">
            <a:avLst/>
          </a:prstGeom>
          <a:noFill/>
        </p:spPr>
        <p:txBody>
          <a:bodyPr wrap="square" rtlCol="0">
            <a:spAutoFit/>
          </a:bodyPr>
          <a:lstStyle/>
          <a:p>
            <a:pPr algn="ctr"/>
            <a:r>
              <a:rPr lang="en-US" sz="5400" dirty="0">
                <a:solidFill>
                  <a:srgbClr val="002060"/>
                </a:solidFill>
              </a:rPr>
              <a:t>What drives my life?</a:t>
            </a:r>
          </a:p>
        </p:txBody>
      </p:sp>
      <p:sp>
        <p:nvSpPr>
          <p:cNvPr id="16" name="TextBox 15">
            <a:extLst>
              <a:ext uri="{FF2B5EF4-FFF2-40B4-BE49-F238E27FC236}">
                <a16:creationId xmlns:a16="http://schemas.microsoft.com/office/drawing/2014/main" id="{621A0305-10CE-3C40-ABE3-FAC13265D8C1}"/>
              </a:ext>
            </a:extLst>
          </p:cNvPr>
          <p:cNvSpPr txBox="1"/>
          <p:nvPr/>
        </p:nvSpPr>
        <p:spPr>
          <a:xfrm>
            <a:off x="4795061" y="2954754"/>
            <a:ext cx="6883121" cy="1200329"/>
          </a:xfrm>
          <a:prstGeom prst="rect">
            <a:avLst/>
          </a:prstGeom>
          <a:noFill/>
          <a:ln>
            <a:solidFill>
              <a:srgbClr val="002060"/>
            </a:solidFill>
          </a:ln>
        </p:spPr>
        <p:txBody>
          <a:bodyPr wrap="square" rtlCol="0">
            <a:spAutoFit/>
          </a:bodyPr>
          <a:lstStyle/>
          <a:p>
            <a:pPr algn="ctr"/>
            <a:r>
              <a:rPr lang="en-US" sz="3600" dirty="0">
                <a:solidFill>
                  <a:srgbClr val="002060"/>
                </a:solidFill>
              </a:rPr>
              <a:t>“To live is Christ…”</a:t>
            </a:r>
          </a:p>
          <a:p>
            <a:pPr algn="ctr"/>
            <a:r>
              <a:rPr lang="en-US" sz="3600" dirty="0">
                <a:solidFill>
                  <a:srgbClr val="002060"/>
                </a:solidFill>
              </a:rPr>
              <a:t>(Phil. 1:21)</a:t>
            </a:r>
          </a:p>
        </p:txBody>
      </p:sp>
      <p:pic>
        <p:nvPicPr>
          <p:cNvPr id="7" name="Picture 6" descr="A picture containing clipart&#10;&#10;Description automatically generated">
            <a:extLst>
              <a:ext uri="{FF2B5EF4-FFF2-40B4-BE49-F238E27FC236}">
                <a16:creationId xmlns:a16="http://schemas.microsoft.com/office/drawing/2014/main" id="{DF1F8E5C-719B-1B45-AE0D-B53BFA596FA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3554" b="97464" l="77" r="97019">
                        <a14:foregroundMark x1="13115" y1="27196" x2="8827" y2="36875"/>
                        <a14:foregroundMark x1="8827" y1="36875" x2="8750" y2="47250"/>
                        <a14:foregroundMark x1="8750" y1="47250" x2="27135" y2="75786"/>
                        <a14:foregroundMark x1="27135" y1="75786" x2="52346" y2="78357"/>
                        <a14:foregroundMark x1="52346" y1="78357" x2="79865" y2="68750"/>
                        <a14:foregroundMark x1="79865" y1="68750" x2="86462" y2="57357"/>
                        <a14:foregroundMark x1="86462" y1="57357" x2="84923" y2="17304"/>
                        <a14:foregroundMark x1="84923" y1="17304" x2="73962" y2="11964"/>
                        <a14:foregroundMark x1="73962" y1="11964" x2="38096" y2="9036"/>
                        <a14:foregroundMark x1="38096" y1="9036" x2="37635" y2="11179"/>
                        <a14:foregroundMark x1="62923" y1="8321" x2="52423" y2="2857"/>
                        <a14:foregroundMark x1="52423" y1="2857" x2="29904" y2="7554"/>
                        <a14:foregroundMark x1="29904" y1="7554" x2="19481" y2="12036"/>
                        <a14:foregroundMark x1="19481" y1="12036" x2="11269" y2="19286"/>
                        <a14:foregroundMark x1="11269" y1="19286" x2="189" y2="39108"/>
                        <a14:foregroundMark x1="467" y1="42762" x2="77" y2="48821"/>
                        <a14:foregroundMark x1="769" y1="38071" x2="632" y2="40206"/>
                        <a14:foregroundMark x1="77" y1="48821" x2="14808" y2="66679"/>
                        <a14:foregroundMark x1="14808" y1="66679" x2="31038" y2="68821"/>
                        <a14:foregroundMark x1="31038" y1="68821" x2="60173" y2="65125"/>
                        <a14:foregroundMark x1="60173" y1="65125" x2="77423" y2="56018"/>
                        <a14:foregroundMark x1="77423" y1="56018" x2="81635" y2="44839"/>
                        <a14:foregroundMark x1="81635" y1="44839" x2="80942" y2="40714"/>
                        <a14:foregroundMark x1="12346" y1="40000" x2="21308" y2="49179"/>
                        <a14:foregroundMark x1="21308" y1="49179" x2="37558" y2="32804"/>
                        <a14:foregroundMark x1="37558" y1="32804" x2="51058" y2="25768"/>
                        <a14:foregroundMark x1="21923" y1="15804" x2="61096" y2="7964"/>
                        <a14:foregroundMark x1="61096" y1="7964" x2="73500" y2="8393"/>
                        <a14:foregroundMark x1="73500" y1="8393" x2="62462" y2="4482"/>
                        <a14:foregroundMark x1="62462" y1="4482" x2="50288" y2="3554"/>
                        <a14:foregroundMark x1="50288" y1="3554" x2="22308" y2="14375"/>
                        <a14:foregroundMark x1="52577" y1="73446" x2="52962" y2="85821"/>
                        <a14:foregroundMark x1="52962" y1="85821" x2="60712" y2="93446"/>
                        <a14:foregroundMark x1="60712" y1="93446" x2="66769" y2="86607"/>
                        <a14:foregroundMark x1="87846" y1="21679" x2="94731" y2="30071"/>
                        <a14:foregroundMark x1="94731" y1="30071" x2="96269" y2="40464"/>
                        <a14:foregroundMark x1="96269" y1="40464" x2="90442" y2="61821"/>
                        <a14:foregroundMark x1="90442" y1="61821" x2="89365" y2="62607"/>
                        <a14:foregroundMark x1="89365" y1="62250" x2="94731" y2="41464"/>
                        <a14:foregroundMark x1="94731" y1="41464" x2="91673" y2="26661"/>
                        <a14:foregroundMark x1="90519" y1="30214" x2="96500" y2="39321"/>
                        <a14:foregroundMark x1="96500" y1="39321" x2="97038" y2="45161"/>
                        <a14:foregroundMark x1="50288" y1="90714" x2="58942" y2="97464"/>
                        <a14:foregroundMark x1="58942" y1="97464" x2="64077" y2="92482"/>
                        <a14:foregroundMark x1="11577" y1="43732" x2="18481" y2="52643"/>
                        <a14:foregroundMark x1="18481" y1="52643" x2="21538" y2="49429"/>
                        <a14:foregroundMark x1="38788" y1="34839" x2="50212" y2="34554"/>
                        <a14:foregroundMark x1="50212" y1="34554" x2="51442" y2="27732"/>
                        <a14:foregroundMark x1="44154" y1="25946" x2="42231" y2="25589"/>
                        <a14:backgroundMark x1="3923" y1="29321" x2="77" y2="39071"/>
                        <a14:backgroundMark x1="77" y1="39071" x2="2000" y2="48893"/>
                      </a14:backgroundRemoval>
                    </a14:imgEffect>
                  </a14:imgLayer>
                </a14:imgProps>
              </a:ext>
            </a:extLst>
          </a:blip>
          <a:stretch>
            <a:fillRect/>
          </a:stretch>
        </p:blipFill>
        <p:spPr>
          <a:xfrm>
            <a:off x="371929" y="719666"/>
            <a:ext cx="4261152" cy="4588933"/>
          </a:xfrm>
          <a:prstGeom prst="rect">
            <a:avLst/>
          </a:prstGeom>
        </p:spPr>
      </p:pic>
    </p:spTree>
    <p:extLst>
      <p:ext uri="{BB962C8B-B14F-4D97-AF65-F5344CB8AC3E}">
        <p14:creationId xmlns:p14="http://schemas.microsoft.com/office/powerpoint/2010/main" val="3627150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494972A-6C66-A946-8CFD-06FF4F112A25}"/>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clipart&#10;&#10;Description automatically generated">
            <a:extLst>
              <a:ext uri="{FF2B5EF4-FFF2-40B4-BE49-F238E27FC236}">
                <a16:creationId xmlns:a16="http://schemas.microsoft.com/office/drawing/2014/main" id="{67754AEA-DA60-9F43-A4D2-5D87E60A5DD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54" b="97464" l="77" r="97019">
                        <a14:foregroundMark x1="13115" y1="27196" x2="8827" y2="36875"/>
                        <a14:foregroundMark x1="8827" y1="36875" x2="8750" y2="47250"/>
                        <a14:foregroundMark x1="8750" y1="47250" x2="27135" y2="75786"/>
                        <a14:foregroundMark x1="27135" y1="75786" x2="52346" y2="78357"/>
                        <a14:foregroundMark x1="52346" y1="78357" x2="79865" y2="68750"/>
                        <a14:foregroundMark x1="79865" y1="68750" x2="86462" y2="57357"/>
                        <a14:foregroundMark x1="86462" y1="57357" x2="84923" y2="17304"/>
                        <a14:foregroundMark x1="84923" y1="17304" x2="73962" y2="11964"/>
                        <a14:foregroundMark x1="73962" y1="11964" x2="38096" y2="9036"/>
                        <a14:foregroundMark x1="38096" y1="9036" x2="37635" y2="11179"/>
                        <a14:foregroundMark x1="62923" y1="8321" x2="52423" y2="2857"/>
                        <a14:foregroundMark x1="52423" y1="2857" x2="29904" y2="7554"/>
                        <a14:foregroundMark x1="29904" y1="7554" x2="19481" y2="12036"/>
                        <a14:foregroundMark x1="19481" y1="12036" x2="11269" y2="19286"/>
                        <a14:foregroundMark x1="11269" y1="19286" x2="189" y2="39108"/>
                        <a14:foregroundMark x1="467" y1="42762" x2="77" y2="48821"/>
                        <a14:foregroundMark x1="769" y1="38071" x2="632" y2="40206"/>
                        <a14:foregroundMark x1="77" y1="48821" x2="14808" y2="66679"/>
                        <a14:foregroundMark x1="14808" y1="66679" x2="31038" y2="68821"/>
                        <a14:foregroundMark x1="31038" y1="68821" x2="60173" y2="65125"/>
                        <a14:foregroundMark x1="60173" y1="65125" x2="77423" y2="56018"/>
                        <a14:foregroundMark x1="77423" y1="56018" x2="81635" y2="44839"/>
                        <a14:foregroundMark x1="81635" y1="44839" x2="80942" y2="40714"/>
                        <a14:foregroundMark x1="12346" y1="40000" x2="21308" y2="49179"/>
                        <a14:foregroundMark x1="21308" y1="49179" x2="37558" y2="32804"/>
                        <a14:foregroundMark x1="37558" y1="32804" x2="51058" y2="25768"/>
                        <a14:foregroundMark x1="21923" y1="15804" x2="61096" y2="7964"/>
                        <a14:foregroundMark x1="61096" y1="7964" x2="73500" y2="8393"/>
                        <a14:foregroundMark x1="73500" y1="8393" x2="62462" y2="4482"/>
                        <a14:foregroundMark x1="62462" y1="4482" x2="50288" y2="3554"/>
                        <a14:foregroundMark x1="50288" y1="3554" x2="22308" y2="14375"/>
                        <a14:foregroundMark x1="52577" y1="73446" x2="52962" y2="85821"/>
                        <a14:foregroundMark x1="52962" y1="85821" x2="60712" y2="93446"/>
                        <a14:foregroundMark x1="60712" y1="93446" x2="66769" y2="86607"/>
                        <a14:foregroundMark x1="87846" y1="21679" x2="94731" y2="30071"/>
                        <a14:foregroundMark x1="94731" y1="30071" x2="96269" y2="40464"/>
                        <a14:foregroundMark x1="96269" y1="40464" x2="90442" y2="61821"/>
                        <a14:foregroundMark x1="90442" y1="61821" x2="89365" y2="62607"/>
                        <a14:foregroundMark x1="89365" y1="62250" x2="94731" y2="41464"/>
                        <a14:foregroundMark x1="94731" y1="41464" x2="91673" y2="26661"/>
                        <a14:foregroundMark x1="90519" y1="30214" x2="96500" y2="39321"/>
                        <a14:foregroundMark x1="96500" y1="39321" x2="97038" y2="45161"/>
                        <a14:foregroundMark x1="50288" y1="90714" x2="58942" y2="97464"/>
                        <a14:foregroundMark x1="58942" y1="97464" x2="64077" y2="92482"/>
                        <a14:foregroundMark x1="11577" y1="43732" x2="18481" y2="52643"/>
                        <a14:foregroundMark x1="18481" y1="52643" x2="21538" y2="49429"/>
                        <a14:foregroundMark x1="38788" y1="34839" x2="50212" y2="34554"/>
                        <a14:foregroundMark x1="50212" y1="34554" x2="51442" y2="27732"/>
                        <a14:foregroundMark x1="44154" y1="25946" x2="42231" y2="25589"/>
                        <a14:backgroundMark x1="3923" y1="29321" x2="77" y2="39071"/>
                        <a14:backgroundMark x1="77" y1="39071" x2="2000" y2="48893"/>
                      </a14:backgroundRemoval>
                    </a14:imgEffect>
                  </a14:imgLayer>
                </a14:imgProps>
              </a:ext>
            </a:extLst>
          </a:blip>
          <a:stretch>
            <a:fillRect/>
          </a:stretch>
        </p:blipFill>
        <p:spPr>
          <a:xfrm>
            <a:off x="371929" y="719666"/>
            <a:ext cx="4261152" cy="4588933"/>
          </a:xfrm>
          <a:prstGeom prst="rect">
            <a:avLst/>
          </a:prstGeom>
        </p:spPr>
      </p:pic>
      <p:sp>
        <p:nvSpPr>
          <p:cNvPr id="4" name="TextBox 3">
            <a:extLst>
              <a:ext uri="{FF2B5EF4-FFF2-40B4-BE49-F238E27FC236}">
                <a16:creationId xmlns:a16="http://schemas.microsoft.com/office/drawing/2014/main"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id="{5ACDBF55-E2D5-C04A-9912-D9534C0B5E75}"/>
              </a:ext>
            </a:extLst>
          </p:cNvPr>
          <p:cNvSpPr txBox="1"/>
          <p:nvPr/>
        </p:nvSpPr>
        <p:spPr>
          <a:xfrm>
            <a:off x="4119429" y="1653343"/>
            <a:ext cx="7901354" cy="923330"/>
          </a:xfrm>
          <a:prstGeom prst="rect">
            <a:avLst/>
          </a:prstGeom>
          <a:noFill/>
        </p:spPr>
        <p:txBody>
          <a:bodyPr wrap="square" rtlCol="0">
            <a:spAutoFit/>
          </a:bodyPr>
          <a:lstStyle/>
          <a:p>
            <a:pPr algn="ctr"/>
            <a:r>
              <a:rPr lang="en-US" sz="5400" dirty="0">
                <a:solidFill>
                  <a:srgbClr val="002060"/>
                </a:solidFill>
              </a:rPr>
              <a:t>Have faith in Christ!</a:t>
            </a:r>
          </a:p>
        </p:txBody>
      </p:sp>
      <p:sp>
        <p:nvSpPr>
          <p:cNvPr id="16" name="TextBox 15">
            <a:extLst>
              <a:ext uri="{FF2B5EF4-FFF2-40B4-BE49-F238E27FC236}">
                <a16:creationId xmlns:a16="http://schemas.microsoft.com/office/drawing/2014/main" id="{621A0305-10CE-3C40-ABE3-FAC13265D8C1}"/>
              </a:ext>
            </a:extLst>
          </p:cNvPr>
          <p:cNvSpPr txBox="1"/>
          <p:nvPr/>
        </p:nvSpPr>
        <p:spPr>
          <a:xfrm>
            <a:off x="4633081" y="2891107"/>
            <a:ext cx="6960632" cy="707886"/>
          </a:xfrm>
          <a:prstGeom prst="rect">
            <a:avLst/>
          </a:prstGeom>
          <a:noFill/>
          <a:ln>
            <a:solidFill>
              <a:srgbClr val="002060"/>
            </a:solidFill>
          </a:ln>
        </p:spPr>
        <p:txBody>
          <a:bodyPr wrap="square" rtlCol="0">
            <a:spAutoFit/>
          </a:bodyPr>
          <a:lstStyle/>
          <a:p>
            <a:pPr algn="ctr"/>
            <a:r>
              <a:rPr lang="en-US" sz="4000" dirty="0">
                <a:solidFill>
                  <a:srgbClr val="002060"/>
                </a:solidFill>
              </a:rPr>
              <a:t>“…to die is gain…” (Phil. 1:21)</a:t>
            </a:r>
          </a:p>
        </p:txBody>
      </p:sp>
    </p:spTree>
    <p:extLst>
      <p:ext uri="{BB962C8B-B14F-4D97-AF65-F5344CB8AC3E}">
        <p14:creationId xmlns:p14="http://schemas.microsoft.com/office/powerpoint/2010/main" val="3940670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5F7F5-F76A-3249-B963-4E64D74A49FF}"/>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clipart&#10;&#10;Description automatically generated">
            <a:extLst>
              <a:ext uri="{FF2B5EF4-FFF2-40B4-BE49-F238E27FC236}">
                <a16:creationId xmlns:a16="http://schemas.microsoft.com/office/drawing/2014/main" id="{3B2CBDB6-64B7-2E4E-A47F-C08518BD803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3554" b="97464" l="77" r="97019">
                        <a14:foregroundMark x1="13115" y1="27196" x2="8827" y2="36875"/>
                        <a14:foregroundMark x1="8827" y1="36875" x2="8750" y2="47250"/>
                        <a14:foregroundMark x1="8750" y1="47250" x2="27135" y2="75786"/>
                        <a14:foregroundMark x1="27135" y1="75786" x2="52346" y2="78357"/>
                        <a14:foregroundMark x1="52346" y1="78357" x2="79865" y2="68750"/>
                        <a14:foregroundMark x1="79865" y1="68750" x2="86462" y2="57357"/>
                        <a14:foregroundMark x1="86462" y1="57357" x2="84923" y2="17304"/>
                        <a14:foregroundMark x1="84923" y1="17304" x2="73962" y2="11964"/>
                        <a14:foregroundMark x1="73962" y1="11964" x2="38096" y2="9036"/>
                        <a14:foregroundMark x1="38096" y1="9036" x2="37635" y2="11179"/>
                        <a14:foregroundMark x1="62923" y1="8321" x2="52423" y2="2857"/>
                        <a14:foregroundMark x1="52423" y1="2857" x2="29904" y2="7554"/>
                        <a14:foregroundMark x1="29904" y1="7554" x2="19481" y2="12036"/>
                        <a14:foregroundMark x1="19481" y1="12036" x2="11269" y2="19286"/>
                        <a14:foregroundMark x1="11269" y1="19286" x2="189" y2="39108"/>
                        <a14:foregroundMark x1="467" y1="42762" x2="77" y2="48821"/>
                        <a14:foregroundMark x1="769" y1="38071" x2="632" y2="40206"/>
                        <a14:foregroundMark x1="77" y1="48821" x2="14808" y2="66679"/>
                        <a14:foregroundMark x1="14808" y1="66679" x2="31038" y2="68821"/>
                        <a14:foregroundMark x1="31038" y1="68821" x2="60173" y2="65125"/>
                        <a14:foregroundMark x1="60173" y1="65125" x2="77423" y2="56018"/>
                        <a14:foregroundMark x1="77423" y1="56018" x2="81635" y2="44839"/>
                        <a14:foregroundMark x1="81635" y1="44839" x2="80942" y2="40714"/>
                        <a14:foregroundMark x1="12346" y1="40000" x2="21308" y2="49179"/>
                        <a14:foregroundMark x1="21308" y1="49179" x2="37558" y2="32804"/>
                        <a14:foregroundMark x1="37558" y1="32804" x2="51058" y2="25768"/>
                        <a14:foregroundMark x1="21923" y1="15804" x2="61096" y2="7964"/>
                        <a14:foregroundMark x1="61096" y1="7964" x2="73500" y2="8393"/>
                        <a14:foregroundMark x1="73500" y1="8393" x2="62462" y2="4482"/>
                        <a14:foregroundMark x1="62462" y1="4482" x2="50288" y2="3554"/>
                        <a14:foregroundMark x1="50288" y1="3554" x2="22308" y2="14375"/>
                        <a14:foregroundMark x1="52577" y1="73446" x2="52962" y2="85821"/>
                        <a14:foregroundMark x1="52962" y1="85821" x2="60712" y2="93446"/>
                        <a14:foregroundMark x1="60712" y1="93446" x2="66769" y2="86607"/>
                        <a14:foregroundMark x1="87846" y1="21679" x2="94731" y2="30071"/>
                        <a14:foregroundMark x1="94731" y1="30071" x2="96269" y2="40464"/>
                        <a14:foregroundMark x1="96269" y1="40464" x2="90442" y2="61821"/>
                        <a14:foregroundMark x1="90442" y1="61821" x2="89365" y2="62607"/>
                        <a14:foregroundMark x1="89365" y1="62250" x2="94731" y2="41464"/>
                        <a14:foregroundMark x1="94731" y1="41464" x2="91673" y2="26661"/>
                        <a14:foregroundMark x1="90519" y1="30214" x2="96500" y2="39321"/>
                        <a14:foregroundMark x1="96500" y1="39321" x2="97038" y2="45161"/>
                        <a14:foregroundMark x1="50288" y1="90714" x2="58942" y2="97464"/>
                        <a14:foregroundMark x1="58942" y1="97464" x2="64077" y2="92482"/>
                        <a14:foregroundMark x1="11577" y1="43732" x2="18481" y2="52643"/>
                        <a14:foregroundMark x1="18481" y1="52643" x2="21538" y2="49429"/>
                        <a14:foregroundMark x1="38788" y1="34839" x2="50212" y2="34554"/>
                        <a14:foregroundMark x1="50212" y1="34554" x2="51442" y2="27732"/>
                        <a14:foregroundMark x1="44154" y1="25946" x2="42231" y2="25589"/>
                        <a14:backgroundMark x1="3923" y1="29321" x2="77" y2="39071"/>
                        <a14:backgroundMark x1="77" y1="39071" x2="2000" y2="48893"/>
                      </a14:backgroundRemoval>
                    </a14:imgEffect>
                  </a14:imgLayer>
                </a14:imgProps>
              </a:ext>
            </a:extLst>
          </a:blip>
          <a:stretch>
            <a:fillRect/>
          </a:stretch>
        </p:blipFill>
        <p:spPr>
          <a:xfrm>
            <a:off x="371929" y="719666"/>
            <a:ext cx="4261152" cy="4588933"/>
          </a:xfrm>
          <a:prstGeom prst="rect">
            <a:avLst/>
          </a:prstGeom>
        </p:spPr>
      </p:pic>
      <p:sp>
        <p:nvSpPr>
          <p:cNvPr id="4" name="TextBox 3">
            <a:extLst>
              <a:ext uri="{FF2B5EF4-FFF2-40B4-BE49-F238E27FC236}">
                <a16:creationId xmlns:a16="http://schemas.microsoft.com/office/drawing/2014/main" id="{59CEAE6F-381C-044E-AEBE-6582AD2101AE}"/>
              </a:ext>
            </a:extLst>
          </p:cNvPr>
          <p:cNvSpPr txBox="1"/>
          <p:nvPr/>
        </p:nvSpPr>
        <p:spPr>
          <a:xfrm>
            <a:off x="3427187" y="334946"/>
            <a:ext cx="4131734" cy="769441"/>
          </a:xfrm>
          <a:prstGeom prst="rect">
            <a:avLst/>
          </a:prstGeom>
          <a:noFill/>
        </p:spPr>
        <p:txBody>
          <a:bodyPr wrap="square" rtlCol="0">
            <a:spAutoFit/>
          </a:bodyPr>
          <a:lstStyle/>
          <a:p>
            <a:pPr algn="ctr"/>
            <a:r>
              <a:rPr lang="en-US" sz="4400" dirty="0">
                <a:solidFill>
                  <a:srgbClr val="002060"/>
                </a:solidFill>
              </a:rPr>
              <a:t>Points to Ponder:</a:t>
            </a:r>
          </a:p>
        </p:txBody>
      </p:sp>
      <p:sp>
        <p:nvSpPr>
          <p:cNvPr id="5" name="TextBox 4">
            <a:extLst>
              <a:ext uri="{FF2B5EF4-FFF2-40B4-BE49-F238E27FC236}">
                <a16:creationId xmlns:a16="http://schemas.microsoft.com/office/drawing/2014/main" id="{5ACDBF55-E2D5-C04A-9912-D9534C0B5E75}"/>
              </a:ext>
            </a:extLst>
          </p:cNvPr>
          <p:cNvSpPr txBox="1"/>
          <p:nvPr/>
        </p:nvSpPr>
        <p:spPr>
          <a:xfrm>
            <a:off x="5005010" y="1781043"/>
            <a:ext cx="6669919" cy="923330"/>
          </a:xfrm>
          <a:prstGeom prst="rect">
            <a:avLst/>
          </a:prstGeom>
          <a:noFill/>
        </p:spPr>
        <p:txBody>
          <a:bodyPr wrap="square" rtlCol="0">
            <a:spAutoFit/>
          </a:bodyPr>
          <a:lstStyle/>
          <a:p>
            <a:pPr algn="ctr"/>
            <a:r>
              <a:rPr lang="en-US" sz="5400" dirty="0">
                <a:solidFill>
                  <a:srgbClr val="002060"/>
                </a:solidFill>
              </a:rPr>
              <a:t>Live in JOY!</a:t>
            </a:r>
          </a:p>
        </p:txBody>
      </p:sp>
      <p:sp>
        <p:nvSpPr>
          <p:cNvPr id="2" name="Rectangle 1">
            <a:extLst>
              <a:ext uri="{FF2B5EF4-FFF2-40B4-BE49-F238E27FC236}">
                <a16:creationId xmlns:a16="http://schemas.microsoft.com/office/drawing/2014/main" id="{16C0D6DC-645D-FB4E-BCE9-460AC520F04A}"/>
              </a:ext>
            </a:extLst>
          </p:cNvPr>
          <p:cNvSpPr/>
          <p:nvPr/>
        </p:nvSpPr>
        <p:spPr>
          <a:xfrm>
            <a:off x="4685244" y="3014132"/>
            <a:ext cx="7309449" cy="646331"/>
          </a:xfrm>
          <a:prstGeom prst="rect">
            <a:avLst/>
          </a:prstGeom>
          <a:ln>
            <a:solidFill>
              <a:schemeClr val="accent1"/>
            </a:solidFill>
          </a:ln>
        </p:spPr>
        <p:txBody>
          <a:bodyPr wrap="square">
            <a:spAutoFit/>
          </a:bodyPr>
          <a:lstStyle/>
          <a:p>
            <a:pPr algn="ctr"/>
            <a:r>
              <a:rPr lang="en-US" sz="3600" dirty="0">
                <a:solidFill>
                  <a:srgbClr val="002060"/>
                </a:solidFill>
              </a:rPr>
              <a:t>Jesus – Others - Self</a:t>
            </a:r>
            <a:endParaRPr lang="en-US" sz="3600" dirty="0">
              <a:solidFill>
                <a:srgbClr val="002060"/>
              </a:solidFill>
              <a:effectLst/>
            </a:endParaRPr>
          </a:p>
        </p:txBody>
      </p:sp>
    </p:spTree>
    <p:extLst>
      <p:ext uri="{BB962C8B-B14F-4D97-AF65-F5344CB8AC3E}">
        <p14:creationId xmlns:p14="http://schemas.microsoft.com/office/powerpoint/2010/main" val="22271178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hampion Forest Baptist Church - OutreachMagazine.com">
            <a:extLst>
              <a:ext uri="{FF2B5EF4-FFF2-40B4-BE49-F238E27FC236}">
                <a16:creationId xmlns:a16="http://schemas.microsoft.com/office/drawing/2014/main" id="{725D3DC2-FFCF-4E46-9850-39591861AD3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1023" r="12743"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2F87C0A-4ACE-B54A-AB85-80C378B1D8C5}"/>
              </a:ext>
            </a:extLst>
          </p:cNvPr>
          <p:cNvSpPr/>
          <p:nvPr/>
        </p:nvSpPr>
        <p:spPr>
          <a:xfrm>
            <a:off x="3011557" y="825858"/>
            <a:ext cx="6192078" cy="1015663"/>
          </a:xfrm>
          <a:prstGeom prst="rect">
            <a:avLst/>
          </a:prstGeom>
          <a:solidFill>
            <a:srgbClr val="FFFFFF"/>
          </a:solidFill>
          <a:ln>
            <a:solidFill>
              <a:schemeClr val="accent4">
                <a:lumMod val="50000"/>
              </a:schemeClr>
            </a:solidFill>
          </a:ln>
        </p:spPr>
        <p:txBody>
          <a:bodyPr wrap="square">
            <a:spAutoFit/>
          </a:bodyPr>
          <a:lstStyle/>
          <a:p>
            <a:pPr algn="ctr"/>
            <a:r>
              <a:rPr lang="en-US" sz="6000">
                <a:solidFill>
                  <a:srgbClr val="002060"/>
                </a:solidFill>
              </a:rPr>
              <a:t>Time for church</a:t>
            </a:r>
            <a:r>
              <a:rPr lang="en-US" sz="6000" dirty="0">
                <a:solidFill>
                  <a:srgbClr val="002060"/>
                </a:solidFill>
              </a:rPr>
              <a:t>!</a:t>
            </a:r>
          </a:p>
        </p:txBody>
      </p:sp>
    </p:spTree>
    <p:extLst>
      <p:ext uri="{BB962C8B-B14F-4D97-AF65-F5344CB8AC3E}">
        <p14:creationId xmlns:p14="http://schemas.microsoft.com/office/powerpoint/2010/main" val="3232054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1F1906-F20E-3040-9B39-3B9C51816B19}"/>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34A87B9-00BC-1C4D-914D-CF57FFFE7DFF}"/>
              </a:ext>
            </a:extLst>
          </p:cNvPr>
          <p:cNvSpPr/>
          <p:nvPr/>
        </p:nvSpPr>
        <p:spPr>
          <a:xfrm>
            <a:off x="723783" y="500341"/>
            <a:ext cx="4185138" cy="5662246"/>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After analysing the field&amp;#39;s leading journal, a psychologist asks: Is social  psychology still the science of behaviour? – Research Digest">
            <a:extLst>
              <a:ext uri="{FF2B5EF4-FFF2-40B4-BE49-F238E27FC236}">
                <a16:creationId xmlns:a16="http://schemas.microsoft.com/office/drawing/2014/main" id="{CA0979F0-CF04-FF4E-B0A9-0C769E9E33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745" r="6150"/>
          <a:stretch/>
        </p:blipFill>
        <p:spPr bwMode="auto">
          <a:xfrm>
            <a:off x="633046" y="439615"/>
            <a:ext cx="4210388" cy="566224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picture containing text&#10;&#10;Description automatically generated">
            <a:extLst>
              <a:ext uri="{FF2B5EF4-FFF2-40B4-BE49-F238E27FC236}">
                <a16:creationId xmlns:a16="http://schemas.microsoft.com/office/drawing/2014/main" id="{A9E00FE7-8D17-944A-93BA-20E64E785E29}"/>
              </a:ext>
            </a:extLst>
          </p:cNvPr>
          <p:cNvPicPr>
            <a:picLocks noChangeAspect="1"/>
          </p:cNvPicPr>
          <p:nvPr/>
        </p:nvPicPr>
        <p:blipFill>
          <a:blip r:embed="rId3"/>
          <a:stretch>
            <a:fillRect/>
          </a:stretch>
        </p:blipFill>
        <p:spPr>
          <a:xfrm>
            <a:off x="133096" y="500341"/>
            <a:ext cx="11653026" cy="2121173"/>
          </a:xfrm>
          <a:prstGeom prst="rect">
            <a:avLst/>
          </a:prstGeom>
          <a:ln w="38100" cap="sq">
            <a:solidFill>
              <a:srgbClr val="002060"/>
            </a:solidFill>
            <a:prstDash val="solid"/>
            <a:miter lim="800000"/>
          </a:ln>
          <a:effectLst>
            <a:outerShdw blurRad="50800" dist="38100" dir="2700000" algn="tl" rotWithShape="0">
              <a:srgbClr val="000000">
                <a:alpha val="43000"/>
              </a:srgbClr>
            </a:outerShdw>
          </a:effectLst>
        </p:spPr>
      </p:pic>
      <p:sp>
        <p:nvSpPr>
          <p:cNvPr id="6" name="Rectangle 5">
            <a:extLst>
              <a:ext uri="{FF2B5EF4-FFF2-40B4-BE49-F238E27FC236}">
                <a16:creationId xmlns:a16="http://schemas.microsoft.com/office/drawing/2014/main" id="{2D0E92A7-A2D2-AF4D-8267-A886E7350FAC}"/>
              </a:ext>
            </a:extLst>
          </p:cNvPr>
          <p:cNvSpPr/>
          <p:nvPr/>
        </p:nvSpPr>
        <p:spPr>
          <a:xfrm>
            <a:off x="405878" y="932886"/>
            <a:ext cx="11342077" cy="3970318"/>
          </a:xfrm>
          <a:prstGeom prst="rect">
            <a:avLst/>
          </a:prstGeom>
          <a:solidFill>
            <a:schemeClr val="bg1"/>
          </a:solidFill>
          <a:ln w="38100">
            <a:solidFill>
              <a:srgbClr val="002060"/>
            </a:solidFill>
          </a:ln>
        </p:spPr>
        <p:txBody>
          <a:bodyPr wrap="square">
            <a:spAutoFit/>
          </a:bodyPr>
          <a:lstStyle/>
          <a:p>
            <a:pPr algn="ctr"/>
            <a:r>
              <a:rPr lang="en-US" sz="3600" dirty="0">
                <a:solidFill>
                  <a:srgbClr val="002060"/>
                </a:solidFill>
                <a:latin typeface="Times" pitchFamily="2" charset="0"/>
              </a:rPr>
              <a:t>Among both laypersons and researchers, extensive use</a:t>
            </a:r>
          </a:p>
          <a:p>
            <a:pPr algn="ctr"/>
            <a:r>
              <a:rPr lang="en-US" sz="3600" dirty="0">
                <a:solidFill>
                  <a:srgbClr val="002060"/>
                </a:solidFill>
                <a:latin typeface="Times" pitchFamily="2" charset="0"/>
              </a:rPr>
              <a:t>of first-person singular pronouns (i.e., I-talk) is considered</a:t>
            </a:r>
          </a:p>
          <a:p>
            <a:pPr algn="ctr"/>
            <a:r>
              <a:rPr lang="en-US" sz="3600" dirty="0">
                <a:solidFill>
                  <a:srgbClr val="002060"/>
                </a:solidFill>
                <a:latin typeface="Times" pitchFamily="2" charset="0"/>
              </a:rPr>
              <a:t>a face-valid linguistic marker of narcissism. However, the assumed relation between narcissism and I-talk has yet</a:t>
            </a:r>
          </a:p>
          <a:p>
            <a:pPr algn="ctr"/>
            <a:r>
              <a:rPr lang="en-US" sz="3600" dirty="0">
                <a:solidFill>
                  <a:srgbClr val="002060"/>
                </a:solidFill>
                <a:latin typeface="Times" pitchFamily="2" charset="0"/>
              </a:rPr>
              <a:t>to be subjected to a strong empirical test. Accordingly,</a:t>
            </a:r>
          </a:p>
          <a:p>
            <a:pPr algn="ctr"/>
            <a:r>
              <a:rPr lang="en-US" sz="3600" dirty="0">
                <a:solidFill>
                  <a:srgbClr val="002060"/>
                </a:solidFill>
                <a:latin typeface="Times" pitchFamily="2" charset="0"/>
              </a:rPr>
              <a:t>we conducted a large-scale), multisite, multi-measure</a:t>
            </a:r>
          </a:p>
          <a:p>
            <a:pPr algn="ctr"/>
            <a:r>
              <a:rPr lang="en-US" sz="3600" dirty="0">
                <a:solidFill>
                  <a:srgbClr val="002060"/>
                </a:solidFill>
                <a:latin typeface="Times" pitchFamily="2" charset="0"/>
              </a:rPr>
              <a:t>and dual-language investigation …</a:t>
            </a:r>
            <a:endParaRPr lang="en-US" sz="3600" dirty="0">
              <a:solidFill>
                <a:srgbClr val="002060"/>
              </a:solidFill>
            </a:endParaRPr>
          </a:p>
        </p:txBody>
      </p:sp>
    </p:spTree>
    <p:extLst>
      <p:ext uri="{BB962C8B-B14F-4D97-AF65-F5344CB8AC3E}">
        <p14:creationId xmlns:p14="http://schemas.microsoft.com/office/powerpoint/2010/main" val="158453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32" fill="hold" nodeType="with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par>
                                <p:cTn id="10" presetID="0" presetClass="path" presetSubtype="0" accel="50000" decel="50000" fill="hold" nodeType="withEffect">
                                  <p:stCondLst>
                                    <p:cond delay="0"/>
                                  </p:stCondLst>
                                  <p:childTnLst>
                                    <p:animMotion origin="layout" path="M 0.0112 0.00578 L -0.24505 0.2956 " pathEditMode="relative" rAng="0" ptsTypes="AA">
                                      <p:cBhvr>
                                        <p:cTn id="11" dur="500" fill="hold"/>
                                        <p:tgtEl>
                                          <p:spTgt spid="9"/>
                                        </p:tgtEl>
                                        <p:attrNameLst>
                                          <p:attrName>ppt_x</p:attrName>
                                          <p:attrName>ppt_y</p:attrName>
                                        </p:attrNameLst>
                                      </p:cBhvr>
                                      <p:rCtr x="-12812" y="14491"/>
                                    </p:animMotion>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Effect transition="in" filter="fade">
                                      <p:cBhvr>
                                        <p:cTn id="17" dur="1000"/>
                                        <p:tgtEl>
                                          <p:spTgt spid="6"/>
                                        </p:tgtEl>
                                      </p:cBhvr>
                                    </p:animEffect>
                                  </p:childTnLst>
                                </p:cTn>
                              </p:par>
                              <p:par>
                                <p:cTn id="18" presetID="0" presetClass="path" presetSubtype="0" accel="50000" decel="50000" fill="hold" grpId="1" nodeType="withEffect">
                                  <p:stCondLst>
                                    <p:cond delay="0"/>
                                  </p:stCondLst>
                                  <p:childTnLst>
                                    <p:animMotion origin="layout" path="M -0.25469 0.09769 L 2.21177E-17 -4.44444E-6 " pathEditMode="relative" rAng="0" ptsTypes="AA">
                                      <p:cBhvr>
                                        <p:cTn id="19" dur="1000" fill="hold"/>
                                        <p:tgtEl>
                                          <p:spTgt spid="6"/>
                                        </p:tgtEl>
                                        <p:attrNameLst>
                                          <p:attrName>ppt_x</p:attrName>
                                          <p:attrName>ppt_y</p:attrName>
                                        </p:attrNameLst>
                                      </p:cBhvr>
                                      <p:rCtr x="12812" y="-4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1F1906-F20E-3040-9B39-3B9C51816B19}"/>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34A87B9-00BC-1C4D-914D-CF57FFFE7DFF}"/>
              </a:ext>
            </a:extLst>
          </p:cNvPr>
          <p:cNvSpPr/>
          <p:nvPr/>
        </p:nvSpPr>
        <p:spPr>
          <a:xfrm>
            <a:off x="723783" y="500341"/>
            <a:ext cx="4185138" cy="5662246"/>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2" descr="After analysing the field&amp;#39;s leading journal, a psychologist asks: Is social  psychology still the science of behaviour? – Research Digest">
            <a:extLst>
              <a:ext uri="{FF2B5EF4-FFF2-40B4-BE49-F238E27FC236}">
                <a16:creationId xmlns:a16="http://schemas.microsoft.com/office/drawing/2014/main" id="{CA0979F0-CF04-FF4E-B0A9-0C769E9E33D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745" r="6150"/>
          <a:stretch/>
        </p:blipFill>
        <p:spPr bwMode="auto">
          <a:xfrm>
            <a:off x="633046" y="439615"/>
            <a:ext cx="4210388" cy="566224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D0E92A7-A2D2-AF4D-8267-A886E7350FAC}"/>
              </a:ext>
            </a:extLst>
          </p:cNvPr>
          <p:cNvSpPr/>
          <p:nvPr/>
        </p:nvSpPr>
        <p:spPr>
          <a:xfrm>
            <a:off x="405878" y="932886"/>
            <a:ext cx="11342077" cy="3970318"/>
          </a:xfrm>
          <a:prstGeom prst="rect">
            <a:avLst/>
          </a:prstGeom>
          <a:solidFill>
            <a:schemeClr val="bg1"/>
          </a:solidFill>
          <a:ln w="38100">
            <a:solidFill>
              <a:srgbClr val="002060"/>
            </a:solidFill>
          </a:ln>
        </p:spPr>
        <p:txBody>
          <a:bodyPr wrap="square">
            <a:spAutoFit/>
          </a:bodyPr>
          <a:lstStyle/>
          <a:p>
            <a:pPr algn="ctr"/>
            <a:r>
              <a:rPr lang="en-US" sz="3600" dirty="0">
                <a:solidFill>
                  <a:srgbClr val="002060"/>
                </a:solidFill>
                <a:latin typeface="Times" pitchFamily="2" charset="0"/>
              </a:rPr>
              <a:t>Among both laypersons and researchers, extensive use</a:t>
            </a:r>
          </a:p>
          <a:p>
            <a:pPr algn="ctr"/>
            <a:r>
              <a:rPr lang="en-US" sz="3600" dirty="0">
                <a:solidFill>
                  <a:srgbClr val="002060"/>
                </a:solidFill>
                <a:latin typeface="Times" pitchFamily="2" charset="0"/>
              </a:rPr>
              <a:t>of first-person singular pronouns (i.e., I-talk) is considered</a:t>
            </a:r>
          </a:p>
          <a:p>
            <a:pPr algn="ctr"/>
            <a:r>
              <a:rPr lang="en-US" sz="3600" dirty="0">
                <a:solidFill>
                  <a:srgbClr val="002060"/>
                </a:solidFill>
                <a:latin typeface="Times" pitchFamily="2" charset="0"/>
              </a:rPr>
              <a:t>a face-valid linguistic marker of narcissism. However, the assumed relation between narcissism and I-talk has yet</a:t>
            </a:r>
          </a:p>
          <a:p>
            <a:pPr algn="ctr"/>
            <a:r>
              <a:rPr lang="en-US" sz="3600" dirty="0">
                <a:solidFill>
                  <a:srgbClr val="002060"/>
                </a:solidFill>
                <a:latin typeface="Times" pitchFamily="2" charset="0"/>
              </a:rPr>
              <a:t>to be subjected to a strong empirical test. Accordingly,</a:t>
            </a:r>
          </a:p>
          <a:p>
            <a:pPr algn="ctr"/>
            <a:r>
              <a:rPr lang="en-US" sz="3600" dirty="0">
                <a:solidFill>
                  <a:srgbClr val="002060"/>
                </a:solidFill>
                <a:latin typeface="Times" pitchFamily="2" charset="0"/>
              </a:rPr>
              <a:t>we conducted a large-scale), multisite, multi-measure</a:t>
            </a:r>
          </a:p>
          <a:p>
            <a:pPr algn="ctr"/>
            <a:r>
              <a:rPr lang="en-US" sz="3600" dirty="0">
                <a:solidFill>
                  <a:srgbClr val="002060"/>
                </a:solidFill>
                <a:latin typeface="Times" pitchFamily="2" charset="0"/>
              </a:rPr>
              <a:t>and dual-language investigation …</a:t>
            </a:r>
            <a:endParaRPr lang="en-US" sz="3600" dirty="0">
              <a:solidFill>
                <a:srgbClr val="002060"/>
              </a:solidFill>
            </a:endParaRPr>
          </a:p>
        </p:txBody>
      </p:sp>
      <p:sp>
        <p:nvSpPr>
          <p:cNvPr id="7" name="Rectangle 6">
            <a:extLst>
              <a:ext uri="{FF2B5EF4-FFF2-40B4-BE49-F238E27FC236}">
                <a16:creationId xmlns:a16="http://schemas.microsoft.com/office/drawing/2014/main" id="{D24A46B8-387B-FD4D-9865-A8A4487C5F96}"/>
              </a:ext>
            </a:extLst>
          </p:cNvPr>
          <p:cNvSpPr/>
          <p:nvPr/>
        </p:nvSpPr>
        <p:spPr>
          <a:xfrm>
            <a:off x="405877" y="2918045"/>
            <a:ext cx="11342077" cy="1200329"/>
          </a:xfrm>
          <a:prstGeom prst="rect">
            <a:avLst/>
          </a:prstGeom>
          <a:solidFill>
            <a:schemeClr val="bg1"/>
          </a:solidFill>
          <a:ln w="38100">
            <a:solidFill>
              <a:srgbClr val="002060"/>
            </a:solidFill>
          </a:ln>
        </p:spPr>
        <p:txBody>
          <a:bodyPr wrap="square">
            <a:spAutoFit/>
          </a:bodyPr>
          <a:lstStyle/>
          <a:p>
            <a:pPr algn="ctr"/>
            <a:r>
              <a:rPr lang="en-US" sz="3600" dirty="0">
                <a:solidFill>
                  <a:srgbClr val="002060"/>
                </a:solidFill>
                <a:latin typeface="Times" pitchFamily="2" charset="0"/>
              </a:rPr>
              <a:t>…narcissism was unrelated to use of first-person singular pronouns (total, subjective, objective, and possessive).</a:t>
            </a:r>
            <a:endParaRPr lang="en-US" sz="3600" dirty="0">
              <a:solidFill>
                <a:srgbClr val="002060"/>
              </a:solidFill>
            </a:endParaRPr>
          </a:p>
        </p:txBody>
      </p:sp>
    </p:spTree>
    <p:extLst>
      <p:ext uri="{BB962C8B-B14F-4D97-AF65-F5344CB8AC3E}">
        <p14:creationId xmlns:p14="http://schemas.microsoft.com/office/powerpoint/2010/main" val="122396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1" nodeType="withEffect">
                                  <p:stCondLst>
                                    <p:cond delay="0"/>
                                  </p:stCondLst>
                                  <p:childTnLst>
                                    <p:animMotion origin="layout" path="M 2.21177E-17 -7.40741E-7 L -0.30521 0.12315 " pathEditMode="relative" rAng="0" ptsTypes="AA">
                                      <p:cBhvr>
                                        <p:cTn id="6" dur="500" fill="hold"/>
                                        <p:tgtEl>
                                          <p:spTgt spid="6"/>
                                        </p:tgtEl>
                                        <p:attrNameLst>
                                          <p:attrName>ppt_x</p:attrName>
                                          <p:attrName>ppt_y</p:attrName>
                                        </p:attrNameLst>
                                      </p:cBhvr>
                                      <p:rCtr x="-15339" y="6019"/>
                                    </p:animMotion>
                                  </p:childTnLst>
                                </p:cTn>
                              </p:par>
                              <p:par>
                                <p:cTn id="7" presetID="53" presetClass="exit" presetSubtype="32" fill="hold" grpId="0" nodeType="withEffect">
                                  <p:stCondLst>
                                    <p:cond delay="0"/>
                                  </p:stCondLst>
                                  <p:childTnLst>
                                    <p:anim calcmode="lin" valueType="num">
                                      <p:cBhvr>
                                        <p:cTn id="8" dur="500"/>
                                        <p:tgtEl>
                                          <p:spTgt spid="6"/>
                                        </p:tgtEl>
                                        <p:attrNameLst>
                                          <p:attrName>ppt_w</p:attrName>
                                        </p:attrNameLst>
                                      </p:cBhvr>
                                      <p:tavLst>
                                        <p:tav tm="0">
                                          <p:val>
                                            <p:strVal val="ppt_w"/>
                                          </p:val>
                                        </p:tav>
                                        <p:tav tm="100000">
                                          <p:val>
                                            <p:fltVal val="0"/>
                                          </p:val>
                                        </p:tav>
                                      </p:tavLst>
                                    </p:anim>
                                    <p:anim calcmode="lin" valueType="num">
                                      <p:cBhvr>
                                        <p:cTn id="9" dur="500"/>
                                        <p:tgtEl>
                                          <p:spTgt spid="6"/>
                                        </p:tgtEl>
                                        <p:attrNameLst>
                                          <p:attrName>ppt_h</p:attrName>
                                        </p:attrNameLst>
                                      </p:cBhvr>
                                      <p:tavLst>
                                        <p:tav tm="0">
                                          <p:val>
                                            <p:strVal val="ppt_h"/>
                                          </p:val>
                                        </p:tav>
                                        <p:tav tm="100000">
                                          <p:val>
                                            <p:fltVal val="0"/>
                                          </p:val>
                                        </p:tav>
                                      </p:tavLst>
                                    </p:anim>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Effect transition="in" filter="fade">
                                      <p:cBhvr>
                                        <p:cTn id="17" dur="1000"/>
                                        <p:tgtEl>
                                          <p:spTgt spid="7"/>
                                        </p:tgtEl>
                                      </p:cBhvr>
                                    </p:animEffect>
                                  </p:childTnLst>
                                </p:cTn>
                              </p:par>
                              <p:par>
                                <p:cTn id="18" presetID="0" presetClass="path" presetSubtype="0" accel="50000" decel="50000" fill="hold" grpId="1" nodeType="withEffect">
                                  <p:stCondLst>
                                    <p:cond delay="0"/>
                                  </p:stCondLst>
                                  <p:childTnLst>
                                    <p:animMotion origin="layout" path="M -0.25469 0.09769 L 2.5E-6 -2.96296E-6 " pathEditMode="relative" rAng="0" ptsTypes="AA">
                                      <p:cBhvr>
                                        <p:cTn id="19" dur="1000" fill="hold"/>
                                        <p:tgtEl>
                                          <p:spTgt spid="7"/>
                                        </p:tgtEl>
                                        <p:attrNameLst>
                                          <p:attrName>ppt_x</p:attrName>
                                          <p:attrName>ppt_y</p:attrName>
                                        </p:attrNameLst>
                                      </p:cBhvr>
                                      <p:rCtr x="12734" y="-48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utdoor, grass, sky, rock&#10;&#10;Description automatically generated">
            <a:extLst>
              <a:ext uri="{FF2B5EF4-FFF2-40B4-BE49-F238E27FC236}">
                <a16:creationId xmlns:a16="http://schemas.microsoft.com/office/drawing/2014/main" id="{057E8EF5-0BD2-E84D-A445-A0C0BA95F3FC}"/>
              </a:ext>
            </a:extLst>
          </p:cNvPr>
          <p:cNvPicPr>
            <a:picLocks noChangeAspect="1"/>
          </p:cNvPicPr>
          <p:nvPr/>
        </p:nvPicPr>
        <p:blipFill rotWithShape="1">
          <a:blip r:embed="rId2"/>
          <a:srcRect t="15119" b="627"/>
          <a:stretch/>
        </p:blipFill>
        <p:spPr>
          <a:xfrm>
            <a:off x="20" y="1282"/>
            <a:ext cx="12191980" cy="6856718"/>
          </a:xfrm>
          <a:prstGeom prst="rect">
            <a:avLst/>
          </a:prstGeom>
        </p:spPr>
      </p:pic>
      <p:sp>
        <p:nvSpPr>
          <p:cNvPr id="2" name="Rounded Rectangle 1">
            <a:extLst>
              <a:ext uri="{FF2B5EF4-FFF2-40B4-BE49-F238E27FC236}">
                <a16:creationId xmlns:a16="http://schemas.microsoft.com/office/drawing/2014/main" id="{F989B1C1-00CF-A049-8D8D-5DD83BE07527}"/>
              </a:ext>
            </a:extLst>
          </p:cNvPr>
          <p:cNvSpPr/>
          <p:nvPr/>
        </p:nvSpPr>
        <p:spPr>
          <a:xfrm>
            <a:off x="4706112" y="341376"/>
            <a:ext cx="2779776" cy="780288"/>
          </a:xfrm>
          <a:prstGeom prst="roundRect">
            <a:avLst>
              <a:gd name="adj" fmla="val 26042"/>
            </a:avLst>
          </a:prstGeom>
          <a:solidFill>
            <a:srgbClr val="FFFFFF">
              <a:alpha val="7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rgbClr val="002060"/>
                </a:solidFill>
              </a:rPr>
              <a:t>Philippians</a:t>
            </a:r>
          </a:p>
        </p:txBody>
      </p:sp>
      <p:sp>
        <p:nvSpPr>
          <p:cNvPr id="3" name="Rounded Rectangle 2">
            <a:extLst>
              <a:ext uri="{FF2B5EF4-FFF2-40B4-BE49-F238E27FC236}">
                <a16:creationId xmlns:a16="http://schemas.microsoft.com/office/drawing/2014/main" id="{399CFA47-1CAD-014D-9543-2902C460587C}"/>
              </a:ext>
            </a:extLst>
          </p:cNvPr>
          <p:cNvSpPr/>
          <p:nvPr/>
        </p:nvSpPr>
        <p:spPr>
          <a:xfrm>
            <a:off x="3462527" y="2988564"/>
            <a:ext cx="5280127" cy="880872"/>
          </a:xfrm>
          <a:prstGeom prst="roundRect">
            <a:avLst/>
          </a:prstGeom>
          <a:solidFill>
            <a:srgbClr val="00206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solidFill>
                  <a:schemeClr val="bg1"/>
                </a:solidFill>
              </a:rPr>
              <a:t>Paul Gets Personal!</a:t>
            </a:r>
          </a:p>
        </p:txBody>
      </p:sp>
    </p:spTree>
    <p:extLst>
      <p:ext uri="{BB962C8B-B14F-4D97-AF65-F5344CB8AC3E}">
        <p14:creationId xmlns:p14="http://schemas.microsoft.com/office/powerpoint/2010/main" val="1998103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CF64BC-66AF-154A-BB36-C1F00A04F8A6}"/>
              </a:ext>
            </a:extLst>
          </p:cNvPr>
          <p:cNvSpPr/>
          <p:nvPr/>
        </p:nvSpPr>
        <p:spPr>
          <a:xfrm>
            <a:off x="0" y="0"/>
            <a:ext cx="12192000" cy="6858000"/>
          </a:xfrm>
          <a:prstGeom prst="rect">
            <a:avLst/>
          </a:prstGeom>
          <a:gradFill>
            <a:gsLst>
              <a:gs pos="0">
                <a:schemeClr val="accent5">
                  <a:lumMod val="60000"/>
                  <a:lumOff val="40000"/>
                </a:schemeClr>
              </a:gs>
              <a:gs pos="18000">
                <a:schemeClr val="bg1"/>
              </a:gs>
              <a:gs pos="86000">
                <a:srgbClr val="FFFFFF"/>
              </a:gs>
              <a:gs pos="99000">
                <a:schemeClr val="accent5">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appliance&#10;&#10;Description automatically generated">
            <a:extLst>
              <a:ext uri="{FF2B5EF4-FFF2-40B4-BE49-F238E27FC236}">
                <a16:creationId xmlns:a16="http://schemas.microsoft.com/office/drawing/2014/main" id="{1C5868F3-5B04-084D-9778-708BBAA8A28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4227" b="90484" l="9982" r="89973">
                        <a14:foregroundMark x1="65018" y1="9991" x2="70168" y2="7188"/>
                        <a14:foregroundMark x1="23072" y1="90258" x2="30059" y2="90258"/>
                        <a14:foregroundMark x1="30059" y1="90258" x2="45667" y2="88721"/>
                        <a14:foregroundMark x1="45667" y1="88721" x2="66810" y2="90506"/>
                        <a14:foregroundMark x1="64315" y1="12703" x2="65744" y2="4227"/>
                      </a14:backgroundRemoval>
                    </a14:imgEffect>
                  </a14:imgLayer>
                </a14:imgProps>
              </a:ext>
            </a:extLst>
          </a:blip>
          <a:stretch>
            <a:fillRect/>
          </a:stretch>
        </p:blipFill>
        <p:spPr>
          <a:xfrm>
            <a:off x="4233797" y="0"/>
            <a:ext cx="3724405" cy="3738499"/>
          </a:xfrm>
          <a:prstGeom prst="rect">
            <a:avLst/>
          </a:prstGeom>
        </p:spPr>
      </p:pic>
      <p:grpSp>
        <p:nvGrpSpPr>
          <p:cNvPr id="20" name="Group 19">
            <a:extLst>
              <a:ext uri="{FF2B5EF4-FFF2-40B4-BE49-F238E27FC236}">
                <a16:creationId xmlns:a16="http://schemas.microsoft.com/office/drawing/2014/main" id="{657B0CAD-61A9-0546-9F5E-54C2E1E014C8}"/>
              </a:ext>
            </a:extLst>
          </p:cNvPr>
          <p:cNvGrpSpPr/>
          <p:nvPr/>
        </p:nvGrpSpPr>
        <p:grpSpPr>
          <a:xfrm>
            <a:off x="555177" y="4290642"/>
            <a:ext cx="3421371" cy="1338728"/>
            <a:chOff x="555177" y="4290642"/>
            <a:chExt cx="3421371" cy="1338728"/>
          </a:xfrm>
        </p:grpSpPr>
        <p:grpSp>
          <p:nvGrpSpPr>
            <p:cNvPr id="11" name="Group 10">
              <a:extLst>
                <a:ext uri="{FF2B5EF4-FFF2-40B4-BE49-F238E27FC236}">
                  <a16:creationId xmlns:a16="http://schemas.microsoft.com/office/drawing/2014/main" id="{3094E866-C38C-8D48-894F-0E19E6820CEF}"/>
                </a:ext>
              </a:extLst>
            </p:cNvPr>
            <p:cNvGrpSpPr/>
            <p:nvPr/>
          </p:nvGrpSpPr>
          <p:grpSpPr>
            <a:xfrm>
              <a:off x="555177" y="4343399"/>
              <a:ext cx="3421371" cy="1213339"/>
              <a:chOff x="555177" y="4343399"/>
              <a:chExt cx="3421371" cy="1213339"/>
            </a:xfrm>
          </p:grpSpPr>
          <p:sp>
            <p:nvSpPr>
              <p:cNvPr id="9" name="Rectangle 8">
                <a:extLst>
                  <a:ext uri="{FF2B5EF4-FFF2-40B4-BE49-F238E27FC236}">
                    <a16:creationId xmlns:a16="http://schemas.microsoft.com/office/drawing/2014/main" id="{8DCAA76B-3476-7C47-9852-7DD5165C530B}"/>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A92ED74-0E0D-F447-8B5A-B76B5EBEB414}"/>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CD2B197B-2AE7-AD40-97DB-BDFF088C7EFE}"/>
                </a:ext>
              </a:extLst>
            </p:cNvPr>
            <p:cNvSpPr txBox="1"/>
            <p:nvPr/>
          </p:nvSpPr>
          <p:spPr>
            <a:xfrm>
              <a:off x="1639512" y="4305931"/>
              <a:ext cx="2092569" cy="1323439"/>
            </a:xfrm>
            <a:prstGeom prst="rect">
              <a:avLst/>
            </a:prstGeom>
            <a:noFill/>
          </p:spPr>
          <p:txBody>
            <a:bodyPr wrap="square" rtlCol="0">
              <a:spAutoFit/>
            </a:bodyPr>
            <a:lstStyle/>
            <a:p>
              <a:pPr algn="ctr"/>
              <a:r>
                <a:rPr lang="en-US" sz="4000" dirty="0">
                  <a:solidFill>
                    <a:srgbClr val="002060"/>
                  </a:solidFill>
                </a:rPr>
                <a:t>To Live or Die</a:t>
              </a:r>
            </a:p>
          </p:txBody>
        </p:sp>
        <p:sp>
          <p:nvSpPr>
            <p:cNvPr id="19" name="TextBox 18">
              <a:extLst>
                <a:ext uri="{FF2B5EF4-FFF2-40B4-BE49-F238E27FC236}">
                  <a16:creationId xmlns:a16="http://schemas.microsoft.com/office/drawing/2014/main" id="{89D300F6-945E-9B4E-B199-D6E6FCFA5344}"/>
                </a:ext>
              </a:extLst>
            </p:cNvPr>
            <p:cNvSpPr txBox="1"/>
            <p:nvPr/>
          </p:nvSpPr>
          <p:spPr>
            <a:xfrm>
              <a:off x="679104" y="4290642"/>
              <a:ext cx="582389" cy="1323439"/>
            </a:xfrm>
            <a:prstGeom prst="rect">
              <a:avLst/>
            </a:prstGeom>
            <a:noFill/>
          </p:spPr>
          <p:txBody>
            <a:bodyPr wrap="square" rtlCol="0">
              <a:spAutoFit/>
            </a:bodyPr>
            <a:lstStyle/>
            <a:p>
              <a:pPr algn="ctr"/>
              <a:r>
                <a:rPr lang="en-US" sz="8000" dirty="0">
                  <a:solidFill>
                    <a:srgbClr val="002060"/>
                  </a:solidFill>
                </a:rPr>
                <a:t>1</a:t>
              </a:r>
            </a:p>
          </p:txBody>
        </p:sp>
      </p:grpSp>
      <p:grpSp>
        <p:nvGrpSpPr>
          <p:cNvPr id="25" name="Group 24">
            <a:extLst>
              <a:ext uri="{FF2B5EF4-FFF2-40B4-BE49-F238E27FC236}">
                <a16:creationId xmlns:a16="http://schemas.microsoft.com/office/drawing/2014/main" id="{A00F6F13-DC06-4341-BACD-3AF18E0F9B70}"/>
              </a:ext>
            </a:extLst>
          </p:cNvPr>
          <p:cNvGrpSpPr/>
          <p:nvPr/>
        </p:nvGrpSpPr>
        <p:grpSpPr>
          <a:xfrm>
            <a:off x="4374475" y="4288346"/>
            <a:ext cx="3421371" cy="1341024"/>
            <a:chOff x="4374475" y="4288346"/>
            <a:chExt cx="3421371" cy="1341024"/>
          </a:xfrm>
        </p:grpSpPr>
        <p:grpSp>
          <p:nvGrpSpPr>
            <p:cNvPr id="12" name="Group 11">
              <a:extLst>
                <a:ext uri="{FF2B5EF4-FFF2-40B4-BE49-F238E27FC236}">
                  <a16:creationId xmlns:a16="http://schemas.microsoft.com/office/drawing/2014/main" id="{EDF0937D-79C5-904B-8BBC-9C5AE79EA552}"/>
                </a:ext>
              </a:extLst>
            </p:cNvPr>
            <p:cNvGrpSpPr/>
            <p:nvPr/>
          </p:nvGrpSpPr>
          <p:grpSpPr>
            <a:xfrm>
              <a:off x="4374475" y="4343398"/>
              <a:ext cx="3421371" cy="1213339"/>
              <a:chOff x="555177" y="4343399"/>
              <a:chExt cx="3421371" cy="1213339"/>
            </a:xfrm>
          </p:grpSpPr>
          <p:sp>
            <p:nvSpPr>
              <p:cNvPr id="13" name="Rectangle 12">
                <a:extLst>
                  <a:ext uri="{FF2B5EF4-FFF2-40B4-BE49-F238E27FC236}">
                    <a16:creationId xmlns:a16="http://schemas.microsoft.com/office/drawing/2014/main" id="{F1563520-B406-FA4A-9F72-8E9121A61DFD}"/>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85D3856-01AC-8D4D-BCEE-10E4EE24F3DF}"/>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E42CBDAB-F6AC-D248-8150-960E775D20A9}"/>
                </a:ext>
              </a:extLst>
            </p:cNvPr>
            <p:cNvSpPr txBox="1"/>
            <p:nvPr/>
          </p:nvSpPr>
          <p:spPr>
            <a:xfrm>
              <a:off x="4503214" y="4288346"/>
              <a:ext cx="582389" cy="1323439"/>
            </a:xfrm>
            <a:prstGeom prst="rect">
              <a:avLst/>
            </a:prstGeom>
            <a:noFill/>
          </p:spPr>
          <p:txBody>
            <a:bodyPr wrap="square" rtlCol="0">
              <a:spAutoFit/>
            </a:bodyPr>
            <a:lstStyle/>
            <a:p>
              <a:pPr algn="ctr"/>
              <a:r>
                <a:rPr lang="en-US" sz="8000" dirty="0">
                  <a:solidFill>
                    <a:srgbClr val="002060"/>
                  </a:solidFill>
                </a:rPr>
                <a:t>2</a:t>
              </a:r>
            </a:p>
          </p:txBody>
        </p:sp>
        <p:sp>
          <p:nvSpPr>
            <p:cNvPr id="23" name="TextBox 22">
              <a:extLst>
                <a:ext uri="{FF2B5EF4-FFF2-40B4-BE49-F238E27FC236}">
                  <a16:creationId xmlns:a16="http://schemas.microsoft.com/office/drawing/2014/main" id="{9F7481D5-F011-1747-AF69-260EE98B2BAA}"/>
                </a:ext>
              </a:extLst>
            </p:cNvPr>
            <p:cNvSpPr txBox="1"/>
            <p:nvPr/>
          </p:nvSpPr>
          <p:spPr>
            <a:xfrm>
              <a:off x="5324099" y="4305931"/>
              <a:ext cx="2401407" cy="1323439"/>
            </a:xfrm>
            <a:prstGeom prst="rect">
              <a:avLst/>
            </a:prstGeom>
            <a:noFill/>
          </p:spPr>
          <p:txBody>
            <a:bodyPr wrap="square" rtlCol="0">
              <a:spAutoFit/>
            </a:bodyPr>
            <a:lstStyle/>
            <a:p>
              <a:pPr algn="ctr"/>
              <a:r>
                <a:rPr lang="en-US" sz="4000" dirty="0">
                  <a:solidFill>
                    <a:srgbClr val="002060"/>
                  </a:solidFill>
                </a:rPr>
                <a:t>The Tough Dilemma</a:t>
              </a:r>
            </a:p>
          </p:txBody>
        </p:sp>
      </p:grpSp>
      <p:grpSp>
        <p:nvGrpSpPr>
          <p:cNvPr id="26" name="Group 25">
            <a:extLst>
              <a:ext uri="{FF2B5EF4-FFF2-40B4-BE49-F238E27FC236}">
                <a16:creationId xmlns:a16="http://schemas.microsoft.com/office/drawing/2014/main" id="{7214261B-AEFF-284E-BC30-E48E8B1F121D}"/>
              </a:ext>
            </a:extLst>
          </p:cNvPr>
          <p:cNvGrpSpPr/>
          <p:nvPr/>
        </p:nvGrpSpPr>
        <p:grpSpPr>
          <a:xfrm>
            <a:off x="8215454" y="4288344"/>
            <a:ext cx="3421371" cy="1323440"/>
            <a:chOff x="8215454" y="4288344"/>
            <a:chExt cx="3421371" cy="1323440"/>
          </a:xfrm>
        </p:grpSpPr>
        <p:grpSp>
          <p:nvGrpSpPr>
            <p:cNvPr id="15" name="Group 14">
              <a:extLst>
                <a:ext uri="{FF2B5EF4-FFF2-40B4-BE49-F238E27FC236}">
                  <a16:creationId xmlns:a16="http://schemas.microsoft.com/office/drawing/2014/main" id="{2FA4599F-4229-0844-9E14-055BF4436842}"/>
                </a:ext>
              </a:extLst>
            </p:cNvPr>
            <p:cNvGrpSpPr/>
            <p:nvPr/>
          </p:nvGrpSpPr>
          <p:grpSpPr>
            <a:xfrm>
              <a:off x="8215454" y="4343397"/>
              <a:ext cx="3421371" cy="1213339"/>
              <a:chOff x="555177" y="4343399"/>
              <a:chExt cx="3421371" cy="1213339"/>
            </a:xfrm>
          </p:grpSpPr>
          <p:sp>
            <p:nvSpPr>
              <p:cNvPr id="16" name="Rectangle 15">
                <a:extLst>
                  <a:ext uri="{FF2B5EF4-FFF2-40B4-BE49-F238E27FC236}">
                    <a16:creationId xmlns:a16="http://schemas.microsoft.com/office/drawing/2014/main" id="{0AAF4516-9410-8441-AADE-C5F1672AEB89}"/>
                  </a:ext>
                </a:extLst>
              </p:cNvPr>
              <p:cNvSpPr/>
              <p:nvPr/>
            </p:nvSpPr>
            <p:spPr>
              <a:xfrm>
                <a:off x="555177" y="4343399"/>
                <a:ext cx="3421371" cy="1213339"/>
              </a:xfrm>
              <a:prstGeom prst="rect">
                <a:avLst/>
              </a:prstGeom>
              <a:solidFill>
                <a:srgbClr val="4472C4">
                  <a:alpha val="9804"/>
                </a:srgb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6F2732C-676F-7748-9565-85D612F18943}"/>
                  </a:ext>
                </a:extLst>
              </p:cNvPr>
              <p:cNvSpPr/>
              <p:nvPr/>
            </p:nvSpPr>
            <p:spPr>
              <a:xfrm>
                <a:off x="555177" y="4343399"/>
                <a:ext cx="839869" cy="12133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9CF71B0C-CE4A-9B47-ABDA-4DC57421BAFE}"/>
                </a:ext>
              </a:extLst>
            </p:cNvPr>
            <p:cNvSpPr txBox="1"/>
            <p:nvPr/>
          </p:nvSpPr>
          <p:spPr>
            <a:xfrm>
              <a:off x="8344195" y="4288345"/>
              <a:ext cx="582389" cy="1323439"/>
            </a:xfrm>
            <a:prstGeom prst="rect">
              <a:avLst/>
            </a:prstGeom>
            <a:noFill/>
          </p:spPr>
          <p:txBody>
            <a:bodyPr wrap="square" rtlCol="0">
              <a:spAutoFit/>
            </a:bodyPr>
            <a:lstStyle/>
            <a:p>
              <a:pPr algn="ctr"/>
              <a:r>
                <a:rPr lang="en-US" sz="8000" dirty="0">
                  <a:solidFill>
                    <a:srgbClr val="002060"/>
                  </a:solidFill>
                </a:rPr>
                <a:t>3</a:t>
              </a:r>
            </a:p>
          </p:txBody>
        </p:sp>
        <p:sp>
          <p:nvSpPr>
            <p:cNvPr id="24" name="TextBox 23">
              <a:extLst>
                <a:ext uri="{FF2B5EF4-FFF2-40B4-BE49-F238E27FC236}">
                  <a16:creationId xmlns:a16="http://schemas.microsoft.com/office/drawing/2014/main" id="{BFBC0DF5-A880-EA40-BDE5-6ADF2CF2E263}"/>
                </a:ext>
              </a:extLst>
            </p:cNvPr>
            <p:cNvSpPr txBox="1"/>
            <p:nvPr/>
          </p:nvSpPr>
          <p:spPr>
            <a:xfrm>
              <a:off x="9278065" y="4288344"/>
              <a:ext cx="2092569" cy="1323439"/>
            </a:xfrm>
            <a:prstGeom prst="rect">
              <a:avLst/>
            </a:prstGeom>
            <a:noFill/>
          </p:spPr>
          <p:txBody>
            <a:bodyPr wrap="square" rtlCol="0">
              <a:spAutoFit/>
            </a:bodyPr>
            <a:lstStyle/>
            <a:p>
              <a:pPr algn="ctr"/>
              <a:r>
                <a:rPr lang="en-US" sz="4000" dirty="0">
                  <a:solidFill>
                    <a:srgbClr val="002060"/>
                  </a:solidFill>
                </a:rPr>
                <a:t>The Decision</a:t>
              </a:r>
            </a:p>
          </p:txBody>
        </p:sp>
      </p:grpSp>
    </p:spTree>
    <p:extLst>
      <p:ext uri="{BB962C8B-B14F-4D97-AF65-F5344CB8AC3E}">
        <p14:creationId xmlns:p14="http://schemas.microsoft.com/office/powerpoint/2010/main" val="2684994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1" fill="hold" nodeType="clickEffect">
                                  <p:stCondLst>
                                    <p:cond delay="0"/>
                                  </p:stCondLst>
                                  <p:childTnLst>
                                    <p:animEffect transition="out" filter="wipe(up)">
                                      <p:cBhvr>
                                        <p:cTn id="21" dur="500"/>
                                        <p:tgtEl>
                                          <p:spTgt spid="25"/>
                                        </p:tgtEl>
                                      </p:cBhvr>
                                    </p:animEffect>
                                    <p:set>
                                      <p:cBhvr>
                                        <p:cTn id="22" dur="1" fill="hold">
                                          <p:stCondLst>
                                            <p:cond delay="499"/>
                                          </p:stCondLst>
                                        </p:cTn>
                                        <p:tgtEl>
                                          <p:spTgt spid="25"/>
                                        </p:tgtEl>
                                        <p:attrNameLst>
                                          <p:attrName>style.visibility</p:attrName>
                                        </p:attrNameLst>
                                      </p:cBhvr>
                                      <p:to>
                                        <p:strVal val="hidden"/>
                                      </p:to>
                                    </p:set>
                                  </p:childTnLst>
                                </p:cTn>
                              </p:par>
                              <p:par>
                                <p:cTn id="23" presetID="22" presetClass="exit" presetSubtype="1" fill="hold" nodeType="withEffect">
                                  <p:stCondLst>
                                    <p:cond delay="0"/>
                                  </p:stCondLst>
                                  <p:childTnLst>
                                    <p:animEffect transition="out" filter="wipe(up)">
                                      <p:cBhvr>
                                        <p:cTn id="24" dur="500"/>
                                        <p:tgtEl>
                                          <p:spTgt spid="26"/>
                                        </p:tgtEl>
                                      </p:cBhvr>
                                    </p:animEffect>
                                    <p:set>
                                      <p:cBhvr>
                                        <p:cTn id="25"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6862</TotalTime>
  <Words>1733</Words>
  <Application>Microsoft Macintosh PowerPoint</Application>
  <PresentationFormat>Widescreen</PresentationFormat>
  <Paragraphs>231</Paragraphs>
  <Slides>56</Slides>
  <Notes>17</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Arial</vt:lpstr>
      <vt:lpstr>Arial</vt:lpstr>
      <vt:lpstr>Calibri</vt:lpstr>
      <vt:lpstr>Calibri Light</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lanier</dc:creator>
  <cp:lastModifiedBy>mark lanier</cp:lastModifiedBy>
  <cp:revision>192</cp:revision>
  <dcterms:created xsi:type="dcterms:W3CDTF">2021-06-05T09:16:31Z</dcterms:created>
  <dcterms:modified xsi:type="dcterms:W3CDTF">2021-07-18T12:07:50Z</dcterms:modified>
</cp:coreProperties>
</file>