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6"/>
  </p:notesMasterIdLst>
  <p:sldIdLst>
    <p:sldId id="262" r:id="rId2"/>
    <p:sldId id="369" r:id="rId3"/>
    <p:sldId id="422" r:id="rId4"/>
    <p:sldId id="382" r:id="rId5"/>
    <p:sldId id="424" r:id="rId6"/>
    <p:sldId id="425" r:id="rId7"/>
    <p:sldId id="426" r:id="rId8"/>
    <p:sldId id="427" r:id="rId9"/>
    <p:sldId id="428" r:id="rId10"/>
    <p:sldId id="429" r:id="rId11"/>
    <p:sldId id="430" r:id="rId12"/>
    <p:sldId id="404" r:id="rId13"/>
    <p:sldId id="405" r:id="rId14"/>
    <p:sldId id="406" r:id="rId15"/>
    <p:sldId id="407" r:id="rId16"/>
    <p:sldId id="432" r:id="rId17"/>
    <p:sldId id="433" r:id="rId18"/>
    <p:sldId id="434" r:id="rId19"/>
    <p:sldId id="408" r:id="rId20"/>
    <p:sldId id="436" r:id="rId21"/>
    <p:sldId id="437" r:id="rId22"/>
    <p:sldId id="493" r:id="rId23"/>
    <p:sldId id="494" r:id="rId24"/>
    <p:sldId id="409" r:id="rId25"/>
    <p:sldId id="441" r:id="rId26"/>
    <p:sldId id="442" r:id="rId27"/>
    <p:sldId id="443" r:id="rId28"/>
    <p:sldId id="444" r:id="rId29"/>
    <p:sldId id="445" r:id="rId30"/>
    <p:sldId id="446" r:id="rId31"/>
    <p:sldId id="383" r:id="rId32"/>
    <p:sldId id="491" r:id="rId33"/>
    <p:sldId id="490" r:id="rId34"/>
    <p:sldId id="489" r:id="rId35"/>
    <p:sldId id="452" r:id="rId36"/>
    <p:sldId id="453" r:id="rId37"/>
    <p:sldId id="454" r:id="rId38"/>
    <p:sldId id="455" r:id="rId39"/>
    <p:sldId id="456" r:id="rId40"/>
    <p:sldId id="457" r:id="rId41"/>
    <p:sldId id="411" r:id="rId42"/>
    <p:sldId id="459" r:id="rId43"/>
    <p:sldId id="460" r:id="rId44"/>
    <p:sldId id="412" r:id="rId45"/>
    <p:sldId id="384" r:id="rId46"/>
    <p:sldId id="413" r:id="rId47"/>
    <p:sldId id="462" r:id="rId48"/>
    <p:sldId id="415" r:id="rId49"/>
    <p:sldId id="464" r:id="rId50"/>
    <p:sldId id="495" r:id="rId51"/>
    <p:sldId id="466" r:id="rId52"/>
    <p:sldId id="416" r:id="rId53"/>
    <p:sldId id="469" r:id="rId54"/>
    <p:sldId id="470" r:id="rId55"/>
    <p:sldId id="471" r:id="rId56"/>
    <p:sldId id="414" r:id="rId57"/>
    <p:sldId id="473" r:id="rId58"/>
    <p:sldId id="385" r:id="rId59"/>
    <p:sldId id="475" r:id="rId60"/>
    <p:sldId id="476" r:id="rId61"/>
    <p:sldId id="417" r:id="rId62"/>
    <p:sldId id="496" r:id="rId63"/>
    <p:sldId id="500" r:id="rId64"/>
    <p:sldId id="502" r:id="rId65"/>
    <p:sldId id="501" r:id="rId66"/>
    <p:sldId id="497" r:id="rId67"/>
    <p:sldId id="498" r:id="rId68"/>
    <p:sldId id="277" r:id="rId69"/>
    <p:sldId id="483" r:id="rId70"/>
    <p:sldId id="484" r:id="rId71"/>
    <p:sldId id="326" r:id="rId72"/>
    <p:sldId id="486" r:id="rId73"/>
    <p:sldId id="394" r:id="rId74"/>
    <p:sldId id="488" r:id="rId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73C5"/>
    <a:srgbClr val="002060"/>
    <a:srgbClr val="F16622"/>
    <a:srgbClr val="F4F5F1"/>
    <a:srgbClr val="B38A64"/>
    <a:srgbClr val="FFDE55"/>
    <a:srgbClr val="4272C4"/>
    <a:srgbClr val="B02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76"/>
    <p:restoredTop sz="94666"/>
  </p:normalViewPr>
  <p:slideViewPr>
    <p:cSldViewPr snapToGrid="0" snapToObjects="1">
      <p:cViewPr varScale="1">
        <p:scale>
          <a:sx n="82" d="100"/>
          <a:sy n="82" d="100"/>
        </p:scale>
        <p:origin x="-102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661F9-0BF3-AC44-AE7F-5313EBF02FD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CF38D-938F-8146-A34A-D0DA6AA52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74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1730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04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243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903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1414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92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92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92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92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15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1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1730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15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950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950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1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1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1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1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1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1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042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294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294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294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05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05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05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057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05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057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0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042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152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152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152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13562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575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2898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2898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72401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72401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724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0429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72401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0215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0215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0215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0215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2294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2294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0381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0381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03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0429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9271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9271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35932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35932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Salomis</a:t>
            </a:r>
            <a:r>
              <a:rPr lang="en-US" dirty="0" smtClean="0"/>
              <a:t> to </a:t>
            </a:r>
            <a:r>
              <a:rPr lang="en-US" dirty="0" err="1" smtClean="0"/>
              <a:t>Paphos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35932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282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2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042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04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F38D-938F-8146-A34A-D0DA6AA52F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04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241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8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69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8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9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17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7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22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3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2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4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4A305-D634-8242-A2D2-EF773AA5C2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2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tif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Relationship Id="rId9" Type="http://schemas.openxmlformats.org/officeDocument/2006/relationships/image" Target="../media/image10.tif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tif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10" Type="http://schemas.openxmlformats.org/officeDocument/2006/relationships/image" Target="../media/image11.tiff"/><Relationship Id="rId4" Type="http://schemas.openxmlformats.org/officeDocument/2006/relationships/image" Target="../media/image6.tiff"/><Relationship Id="rId9" Type="http://schemas.openxmlformats.org/officeDocument/2006/relationships/image" Target="../media/image10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7.wdp"/><Relationship Id="rId3" Type="http://schemas.openxmlformats.org/officeDocument/2006/relationships/image" Target="../media/image12.png"/><Relationship Id="rId7" Type="http://schemas.microsoft.com/office/2007/relationships/hdphoto" Target="../media/hdphoto5.wdp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microsoft.com/office/2007/relationships/hdphoto" Target="../media/hdphoto3.wdp"/><Relationship Id="rId5" Type="http://schemas.openxmlformats.org/officeDocument/2006/relationships/image" Target="../media/image6.tiff"/><Relationship Id="rId10" Type="http://schemas.openxmlformats.org/officeDocument/2006/relationships/image" Target="../media/image9.png"/><Relationship Id="rId4" Type="http://schemas.microsoft.com/office/2007/relationships/hdphoto" Target="../media/hdphoto4.wdp"/><Relationship Id="rId9" Type="http://schemas.microsoft.com/office/2007/relationships/hdphoto" Target="../media/hdphoto6.wdp"/><Relationship Id="rId1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7.wdp"/><Relationship Id="rId3" Type="http://schemas.openxmlformats.org/officeDocument/2006/relationships/image" Target="../media/image12.png"/><Relationship Id="rId7" Type="http://schemas.microsoft.com/office/2007/relationships/hdphoto" Target="../media/hdphoto5.wdp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microsoft.com/office/2007/relationships/hdphoto" Target="../media/hdphoto3.wdp"/><Relationship Id="rId5" Type="http://schemas.openxmlformats.org/officeDocument/2006/relationships/image" Target="../media/image6.tiff"/><Relationship Id="rId10" Type="http://schemas.openxmlformats.org/officeDocument/2006/relationships/image" Target="../media/image9.png"/><Relationship Id="rId4" Type="http://schemas.microsoft.com/office/2007/relationships/hdphoto" Target="../media/hdphoto4.wdp"/><Relationship Id="rId9" Type="http://schemas.microsoft.com/office/2007/relationships/hdphoto" Target="../media/hdphoto6.wdp"/><Relationship Id="rId14" Type="http://schemas.openxmlformats.org/officeDocument/2006/relationships/image" Target="../media/image11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tif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91" b="83606" l="794" r="98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56" b="17657"/>
          <a:stretch/>
        </p:blipFill>
        <p:spPr>
          <a:xfrm>
            <a:off x="5403977" y="148280"/>
            <a:ext cx="6148902" cy="6196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404914" y="431297"/>
            <a:ext cx="3819037" cy="5961267"/>
            <a:chOff x="404914" y="431297"/>
            <a:chExt cx="3819037" cy="5961267"/>
          </a:xfrm>
        </p:grpSpPr>
        <p:sp>
          <p:nvSpPr>
            <p:cNvPr id="16" name="Rectangle 15"/>
            <p:cNvSpPr/>
            <p:nvPr/>
          </p:nvSpPr>
          <p:spPr>
            <a:xfrm>
              <a:off x="603422" y="510746"/>
              <a:ext cx="3620529" cy="5881818"/>
            </a:xfrm>
            <a:prstGeom prst="rect">
              <a:avLst/>
            </a:prstGeom>
            <a:solidFill>
              <a:srgbClr val="B0232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71501" y="569169"/>
              <a:ext cx="3620529" cy="57760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6612" y="431297"/>
              <a:ext cx="3620529" cy="5881818"/>
            </a:xfrm>
            <a:prstGeom prst="rect">
              <a:avLst/>
            </a:prstGeom>
            <a:solidFill>
              <a:srgbClr val="B02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6612" y="851427"/>
              <a:ext cx="3620529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 smtClean="0">
                  <a:solidFill>
                    <a:schemeClr val="bg1"/>
                  </a:solidFill>
                </a:rPr>
                <a:t>Paul:</a:t>
              </a:r>
            </a:p>
            <a:p>
              <a:pPr algn="ctr"/>
              <a:r>
                <a:rPr lang="en-US" sz="6000" b="1" dirty="0">
                  <a:solidFill>
                    <a:schemeClr val="bg1"/>
                  </a:solidFill>
                </a:rPr>
                <a:t>a</a:t>
              </a:r>
              <a:r>
                <a:rPr lang="en-US" sz="6000" b="1" dirty="0" smtClean="0">
                  <a:solidFill>
                    <a:schemeClr val="bg1"/>
                  </a:solidFill>
                </a:rPr>
                <a:t> legal</a:t>
              </a:r>
            </a:p>
            <a:p>
              <a:pPr algn="ctr"/>
              <a:r>
                <a:rPr lang="en-US" sz="6000" b="1" dirty="0" smtClean="0">
                  <a:solidFill>
                    <a:schemeClr val="bg1"/>
                  </a:solidFill>
                </a:rPr>
                <a:t>case study</a:t>
              </a:r>
              <a:endParaRPr 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1340" y="6054811"/>
              <a:ext cx="98855" cy="333632"/>
            </a:xfrm>
            <a:custGeom>
              <a:avLst/>
              <a:gdLst>
                <a:gd name="connsiteX0" fmla="*/ 86498 w 98855"/>
                <a:gd name="connsiteY0" fmla="*/ 333632 h 333632"/>
                <a:gd name="connsiteX1" fmla="*/ 0 w 98855"/>
                <a:gd name="connsiteY1" fmla="*/ 259491 h 333632"/>
                <a:gd name="connsiteX2" fmla="*/ 0 w 98855"/>
                <a:gd name="connsiteY2" fmla="*/ 259491 h 333632"/>
                <a:gd name="connsiteX3" fmla="*/ 0 w 98855"/>
                <a:gd name="connsiteY3" fmla="*/ 259491 h 333632"/>
                <a:gd name="connsiteX4" fmla="*/ 0 w 98855"/>
                <a:gd name="connsiteY4" fmla="*/ 0 h 333632"/>
                <a:gd name="connsiteX5" fmla="*/ 98855 w 98855"/>
                <a:gd name="connsiteY5" fmla="*/ 86497 h 333632"/>
                <a:gd name="connsiteX6" fmla="*/ 86498 w 98855"/>
                <a:gd name="connsiteY6" fmla="*/ 333632 h 33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855" h="333632">
                  <a:moveTo>
                    <a:pt x="86498" y="333632"/>
                  </a:moveTo>
                  <a:lnTo>
                    <a:pt x="0" y="259491"/>
                  </a:lnTo>
                  <a:lnTo>
                    <a:pt x="0" y="259491"/>
                  </a:lnTo>
                  <a:lnTo>
                    <a:pt x="0" y="259491"/>
                  </a:lnTo>
                  <a:lnTo>
                    <a:pt x="0" y="0"/>
                  </a:lnTo>
                  <a:lnTo>
                    <a:pt x="98855" y="86497"/>
                  </a:lnTo>
                  <a:lnTo>
                    <a:pt x="86498" y="333632"/>
                  </a:lnTo>
                  <a:close/>
                </a:path>
              </a:pathLst>
            </a:custGeom>
            <a:solidFill>
              <a:srgbClr val="B02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247" b="98051" l="9400" r="961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4914" y="3522545"/>
              <a:ext cx="3742227" cy="24960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810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ectangle 4" descr=" 5"/>
          <p:cNvSpPr/>
          <p:nvPr/>
        </p:nvSpPr>
        <p:spPr>
          <a:xfrm>
            <a:off x="3504009" y="2696580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6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6" name="TextBox 5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4" name="Straight Connector 3" descr=" 9"/>
          <p:cNvCxnSpPr/>
          <p:nvPr/>
        </p:nvCxnSpPr>
        <p:spPr>
          <a:xfrm flipH="1" flipV="1">
            <a:off x="2982978" y="1794615"/>
            <a:ext cx="2105858" cy="90196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199" y="1061791"/>
            <a:ext cx="2312227" cy="2330013"/>
          </a:xfrm>
          <a:prstGeom prst="rect">
            <a:avLst/>
          </a:prstGeom>
        </p:spPr>
      </p:pic>
      <p:cxnSp>
        <p:nvCxnSpPr>
          <p:cNvPr id="8" name="Straight Connector 7" descr=" 13"/>
          <p:cNvCxnSpPr/>
          <p:nvPr/>
        </p:nvCxnSpPr>
        <p:spPr>
          <a:xfrm flipV="1">
            <a:off x="7715725" y="1794615"/>
            <a:ext cx="1586474" cy="8993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17"/>
          <p:cNvSpPr txBox="1"/>
          <p:nvPr/>
        </p:nvSpPr>
        <p:spPr>
          <a:xfrm>
            <a:off x="9502242" y="395764"/>
            <a:ext cx="1912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FAME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4" name="TextBox 13" descr=" 18"/>
          <p:cNvSpPr txBox="1"/>
          <p:nvPr/>
        </p:nvSpPr>
        <p:spPr>
          <a:xfrm>
            <a:off x="1287458" y="6039138"/>
            <a:ext cx="3005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FORTUNE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3" name="Picture 12" descr=" 20"/>
          <p:cNvPicPr>
            <a:picLocks noChangeAspect="1"/>
          </p:cNvPicPr>
          <p:nvPr/>
        </p:nvPicPr>
        <p:blipFill rotWithShape="1">
          <a:blip r:embed="rId5"/>
          <a:srcRect l="8135" t="10436" r="11539" b="8175"/>
          <a:stretch/>
        </p:blipFill>
        <p:spPr>
          <a:xfrm>
            <a:off x="929483" y="3886266"/>
            <a:ext cx="3299792" cy="2229669"/>
          </a:xfrm>
          <a:prstGeom prst="rect">
            <a:avLst/>
          </a:prstGeom>
        </p:spPr>
      </p:pic>
      <p:cxnSp>
        <p:nvCxnSpPr>
          <p:cNvPr id="11" name="Straight Connector 10" descr=" 21"/>
          <p:cNvCxnSpPr/>
          <p:nvPr/>
        </p:nvCxnSpPr>
        <p:spPr>
          <a:xfrm flipV="1">
            <a:off x="5001771" y="3886267"/>
            <a:ext cx="0" cy="182990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 descr=" 23"/>
          <p:cNvCxnSpPr/>
          <p:nvPr/>
        </p:nvCxnSpPr>
        <p:spPr>
          <a:xfrm flipH="1">
            <a:off x="4292491" y="5716167"/>
            <a:ext cx="70928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8302" y="4428744"/>
            <a:ext cx="4965700" cy="1473200"/>
          </a:xfrm>
          <a:prstGeom prst="rect">
            <a:avLst/>
          </a:prstGeom>
        </p:spPr>
      </p:pic>
      <p:cxnSp>
        <p:nvCxnSpPr>
          <p:cNvPr id="15" name="Straight Connector 14" descr=" 27"/>
          <p:cNvCxnSpPr/>
          <p:nvPr/>
        </p:nvCxnSpPr>
        <p:spPr>
          <a:xfrm flipH="1" flipV="1">
            <a:off x="7604602" y="3810008"/>
            <a:ext cx="1604421" cy="52460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 2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55" b="96364" l="6000" r="96800">
                        <a14:foregroundMark x1="37200" y1="25455" x2="62800" y2="26364"/>
                        <a14:foregroundMark x1="28400" y1="45909" x2="79200" y2="34545"/>
                        <a14:foregroundMark x1="60400" y1="22727" x2="60400" y2="22727"/>
                        <a14:backgroundMark x1="40800" y1="30000" x2="40800" y2="3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583" y="1918362"/>
            <a:ext cx="2413757" cy="2124106"/>
          </a:xfrm>
          <a:prstGeom prst="rect">
            <a:avLst/>
          </a:prstGeom>
        </p:spPr>
      </p:pic>
      <p:cxnSp>
        <p:nvCxnSpPr>
          <p:cNvPr id="17" name="Straight Connector 16" descr=" 30"/>
          <p:cNvCxnSpPr/>
          <p:nvPr/>
        </p:nvCxnSpPr>
        <p:spPr>
          <a:xfrm flipH="1">
            <a:off x="2704547" y="3250578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07350" y="4909717"/>
            <a:ext cx="1777300" cy="1612900"/>
          </a:xfrm>
          <a:prstGeom prst="rect">
            <a:avLst/>
          </a:prstGeom>
        </p:spPr>
      </p:pic>
      <p:cxnSp>
        <p:nvCxnSpPr>
          <p:cNvPr id="19" name="Straight Connector 18" descr=" 33"/>
          <p:cNvCxnSpPr/>
          <p:nvPr/>
        </p:nvCxnSpPr>
        <p:spPr>
          <a:xfrm flipV="1">
            <a:off x="6096000" y="3804576"/>
            <a:ext cx="0" cy="92355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06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ectangle 4" descr=" 5"/>
          <p:cNvSpPr/>
          <p:nvPr/>
        </p:nvSpPr>
        <p:spPr>
          <a:xfrm>
            <a:off x="3504009" y="2696580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6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6" name="TextBox 5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4" name="Straight Connector 3" descr=" 9"/>
          <p:cNvCxnSpPr/>
          <p:nvPr/>
        </p:nvCxnSpPr>
        <p:spPr>
          <a:xfrm flipH="1" flipV="1">
            <a:off x="2982978" y="1794615"/>
            <a:ext cx="2105858" cy="90196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199" y="1061791"/>
            <a:ext cx="2312227" cy="2330013"/>
          </a:xfrm>
          <a:prstGeom prst="rect">
            <a:avLst/>
          </a:prstGeom>
        </p:spPr>
      </p:pic>
      <p:cxnSp>
        <p:nvCxnSpPr>
          <p:cNvPr id="8" name="Straight Connector 7" descr=" 13"/>
          <p:cNvCxnSpPr/>
          <p:nvPr/>
        </p:nvCxnSpPr>
        <p:spPr>
          <a:xfrm flipV="1">
            <a:off x="7715725" y="1794615"/>
            <a:ext cx="1586474" cy="8993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17"/>
          <p:cNvSpPr txBox="1"/>
          <p:nvPr/>
        </p:nvSpPr>
        <p:spPr>
          <a:xfrm>
            <a:off x="9502242" y="395764"/>
            <a:ext cx="1912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FAME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4" name="TextBox 13" descr=" 18"/>
          <p:cNvSpPr txBox="1"/>
          <p:nvPr/>
        </p:nvSpPr>
        <p:spPr>
          <a:xfrm>
            <a:off x="1287458" y="6039138"/>
            <a:ext cx="3005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FORTUNE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3" name="Picture 12" descr=" 20"/>
          <p:cNvPicPr>
            <a:picLocks noChangeAspect="1"/>
          </p:cNvPicPr>
          <p:nvPr/>
        </p:nvPicPr>
        <p:blipFill rotWithShape="1">
          <a:blip r:embed="rId5"/>
          <a:srcRect l="8135" t="10436" r="11539" b="8175"/>
          <a:stretch/>
        </p:blipFill>
        <p:spPr>
          <a:xfrm>
            <a:off x="929483" y="3886266"/>
            <a:ext cx="3299792" cy="2229669"/>
          </a:xfrm>
          <a:prstGeom prst="rect">
            <a:avLst/>
          </a:prstGeom>
        </p:spPr>
      </p:pic>
      <p:cxnSp>
        <p:nvCxnSpPr>
          <p:cNvPr id="11" name="Straight Connector 10" descr=" 21"/>
          <p:cNvCxnSpPr/>
          <p:nvPr/>
        </p:nvCxnSpPr>
        <p:spPr>
          <a:xfrm flipV="1">
            <a:off x="5001771" y="3886267"/>
            <a:ext cx="0" cy="182990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 descr=" 23"/>
          <p:cNvCxnSpPr/>
          <p:nvPr/>
        </p:nvCxnSpPr>
        <p:spPr>
          <a:xfrm flipH="1">
            <a:off x="4292491" y="5716167"/>
            <a:ext cx="70928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8302" y="4428744"/>
            <a:ext cx="4965700" cy="1473200"/>
          </a:xfrm>
          <a:prstGeom prst="rect">
            <a:avLst/>
          </a:prstGeom>
        </p:spPr>
      </p:pic>
      <p:cxnSp>
        <p:nvCxnSpPr>
          <p:cNvPr id="15" name="Straight Connector 14" descr=" 27"/>
          <p:cNvCxnSpPr/>
          <p:nvPr/>
        </p:nvCxnSpPr>
        <p:spPr>
          <a:xfrm flipH="1" flipV="1">
            <a:off x="7604602" y="3810008"/>
            <a:ext cx="1604421" cy="52460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 2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55" b="96364" l="6000" r="96800">
                        <a14:foregroundMark x1="37200" y1="25455" x2="62800" y2="26364"/>
                        <a14:foregroundMark x1="28400" y1="45909" x2="79200" y2="34545"/>
                        <a14:foregroundMark x1="60400" y1="22727" x2="60400" y2="22727"/>
                        <a14:backgroundMark x1="40800" y1="30000" x2="40800" y2="3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583" y="1918362"/>
            <a:ext cx="2413757" cy="2124106"/>
          </a:xfrm>
          <a:prstGeom prst="rect">
            <a:avLst/>
          </a:prstGeom>
        </p:spPr>
      </p:pic>
      <p:cxnSp>
        <p:nvCxnSpPr>
          <p:cNvPr id="17" name="Straight Connector 16" descr=" 30"/>
          <p:cNvCxnSpPr/>
          <p:nvPr/>
        </p:nvCxnSpPr>
        <p:spPr>
          <a:xfrm flipH="1">
            <a:off x="2704547" y="3250578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07350" y="4909717"/>
            <a:ext cx="1777300" cy="1612900"/>
          </a:xfrm>
          <a:prstGeom prst="rect">
            <a:avLst/>
          </a:prstGeom>
        </p:spPr>
      </p:pic>
      <p:cxnSp>
        <p:nvCxnSpPr>
          <p:cNvPr id="19" name="Straight Connector 18" descr=" 33"/>
          <p:cNvCxnSpPr/>
          <p:nvPr/>
        </p:nvCxnSpPr>
        <p:spPr>
          <a:xfrm flipV="1">
            <a:off x="6096000" y="3804576"/>
            <a:ext cx="0" cy="92355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44679" y="220222"/>
            <a:ext cx="2213560" cy="2265522"/>
          </a:xfrm>
          <a:prstGeom prst="rect">
            <a:avLst/>
          </a:prstGeom>
        </p:spPr>
      </p:pic>
      <p:cxnSp>
        <p:nvCxnSpPr>
          <p:cNvPr id="21" name="Straight Connector 20" descr=" 37"/>
          <p:cNvCxnSpPr/>
          <p:nvPr/>
        </p:nvCxnSpPr>
        <p:spPr>
          <a:xfrm flipV="1">
            <a:off x="6451459" y="2552038"/>
            <a:ext cx="0" cy="14191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77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04008" y="2696579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52" b="63102" l="2727" r="94949"/>
                    </a14:imgEffect>
                  </a14:imgLayer>
                </a14:imgProps>
              </a:ext>
            </a:extLst>
          </a:blip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2982978" y="1794615"/>
            <a:ext cx="2105858" cy="90196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2199" y="1061791"/>
            <a:ext cx="2312227" cy="233001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502242" y="395764"/>
            <a:ext cx="1912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FAME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87458" y="6039138"/>
            <a:ext cx="3005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FORTUNE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778" b="92034" l="6813" r="89063"/>
                    </a14:imgEffect>
                  </a14:imgLayer>
                </a14:imgProps>
              </a:ext>
            </a:extLst>
          </a:blip>
          <a:srcRect l="8135" t="10436" r="11539" b="8175"/>
          <a:stretch/>
        </p:blipFill>
        <p:spPr>
          <a:xfrm>
            <a:off x="929483" y="3886266"/>
            <a:ext cx="3299792" cy="2229669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flipV="1">
            <a:off x="5001771" y="3886267"/>
            <a:ext cx="0" cy="182990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92491" y="5716167"/>
            <a:ext cx="70928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138" l="1279" r="994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38302" y="4428744"/>
            <a:ext cx="4965700" cy="1473200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 flipH="1" flipV="1">
            <a:off x="7604602" y="3810008"/>
            <a:ext cx="1604421" cy="52460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455" b="96364" l="6000" r="96800">
                        <a14:foregroundMark x1="37200" y1="25455" x2="62800" y2="26364"/>
                        <a14:foregroundMark x1="28400" y1="45909" x2="79200" y2="34545"/>
                        <a14:foregroundMark x1="60400" y1="22727" x2="60400" y2="22727"/>
                        <a14:backgroundMark x1="40800" y1="30000" x2="40800" y2="3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583" y="1918362"/>
            <a:ext cx="2413757" cy="2124106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>
          <a:xfrm flipH="1">
            <a:off x="2704547" y="3250578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725" l="2250" r="9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07350" y="4909717"/>
            <a:ext cx="1777300" cy="1612900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 flipV="1">
            <a:off x="6096000" y="3804576"/>
            <a:ext cx="0" cy="92355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5180318" y="106391"/>
            <a:ext cx="2535408" cy="250849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3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44679" y="220222"/>
            <a:ext cx="2213560" cy="2265522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 flipV="1">
            <a:off x="7715725" y="1794615"/>
            <a:ext cx="1586474" cy="8993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6451459" y="2552038"/>
            <a:ext cx="0" cy="14191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70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6" name="Picture 5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8" name="TextBox 7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22" name="Rectangle 21" descr=" 22"/>
          <p:cNvSpPr/>
          <p:nvPr/>
        </p:nvSpPr>
        <p:spPr>
          <a:xfrm>
            <a:off x="5180318" y="1374696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4" name="Rectangle 23" descr=" 24"/>
          <p:cNvSpPr/>
          <p:nvPr/>
        </p:nvSpPr>
        <p:spPr>
          <a:xfrm>
            <a:off x="10228877" y="612697"/>
            <a:ext cx="61587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?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2853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180318" y="612697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228877" y="612697"/>
            <a:ext cx="61587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?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224" y="2248046"/>
            <a:ext cx="5392863" cy="404464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25775" y="3268034"/>
            <a:ext cx="42271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Roman imprisonment was no Mayberry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81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6" name="Picture 5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8" name="TextBox 7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22" name="Rectangle 21" descr=" 22"/>
          <p:cNvSpPr/>
          <p:nvPr/>
        </p:nvSpPr>
        <p:spPr>
          <a:xfrm>
            <a:off x="5180318" y="612697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4" name="Rectangle 23" descr=" 24"/>
          <p:cNvSpPr/>
          <p:nvPr/>
        </p:nvSpPr>
        <p:spPr>
          <a:xfrm>
            <a:off x="10228877" y="612697"/>
            <a:ext cx="61587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?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87" y="2248046"/>
            <a:ext cx="5830243" cy="387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93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6" name="Picture 5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8" name="TextBox 7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22" name="Rectangle 21" descr=" 22"/>
          <p:cNvSpPr/>
          <p:nvPr/>
        </p:nvSpPr>
        <p:spPr>
          <a:xfrm>
            <a:off x="5180318" y="612697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4" name="Rectangle 23" descr=" 24"/>
          <p:cNvSpPr/>
          <p:nvPr/>
        </p:nvSpPr>
        <p:spPr>
          <a:xfrm>
            <a:off x="10228877" y="612697"/>
            <a:ext cx="61587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?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9" name="TextBox 8" descr=" 9"/>
          <p:cNvSpPr txBox="1"/>
          <p:nvPr/>
        </p:nvSpPr>
        <p:spPr>
          <a:xfrm>
            <a:off x="7137758" y="2252372"/>
            <a:ext cx="4227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Never intended for long term stays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87" y="2248046"/>
            <a:ext cx="5830243" cy="387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43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6" name="Picture 5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8" name="TextBox 7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22" name="Rectangle 21" descr=" 22"/>
          <p:cNvSpPr/>
          <p:nvPr/>
        </p:nvSpPr>
        <p:spPr>
          <a:xfrm>
            <a:off x="5180318" y="612697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4" name="Rectangle 23" descr=" 24"/>
          <p:cNvSpPr/>
          <p:nvPr/>
        </p:nvSpPr>
        <p:spPr>
          <a:xfrm>
            <a:off x="10228877" y="612697"/>
            <a:ext cx="61587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?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9" name="TextBox 8" descr=" 9"/>
          <p:cNvSpPr txBox="1"/>
          <p:nvPr/>
        </p:nvSpPr>
        <p:spPr>
          <a:xfrm>
            <a:off x="7137758" y="2252372"/>
            <a:ext cx="4227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Never intended for long term stays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87" y="2248046"/>
            <a:ext cx="5830243" cy="3879762"/>
          </a:xfrm>
          <a:prstGeom prst="rect">
            <a:avLst/>
          </a:prstGeom>
        </p:spPr>
      </p:pic>
      <p:sp>
        <p:nvSpPr>
          <p:cNvPr id="10" name="TextBox 9" descr=" 10"/>
          <p:cNvSpPr txBox="1"/>
          <p:nvPr/>
        </p:nvSpPr>
        <p:spPr>
          <a:xfrm>
            <a:off x="7137758" y="3954308"/>
            <a:ext cx="422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Crumbs </a:t>
            </a:r>
            <a:r>
              <a:rPr lang="en-US" sz="4000" smtClean="0">
                <a:solidFill>
                  <a:srgbClr val="4273C5"/>
                </a:solidFill>
              </a:rPr>
              <a:t>for food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66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6" name="Picture 5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8" name="TextBox 7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22" name="Rectangle 21" descr=" 22"/>
          <p:cNvSpPr/>
          <p:nvPr/>
        </p:nvSpPr>
        <p:spPr>
          <a:xfrm>
            <a:off x="5180318" y="612697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4" name="Rectangle 23" descr=" 24"/>
          <p:cNvSpPr/>
          <p:nvPr/>
        </p:nvSpPr>
        <p:spPr>
          <a:xfrm>
            <a:off x="10228877" y="612697"/>
            <a:ext cx="61587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?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9" name="TextBox 8" descr=" 9"/>
          <p:cNvSpPr txBox="1"/>
          <p:nvPr/>
        </p:nvSpPr>
        <p:spPr>
          <a:xfrm>
            <a:off x="7137758" y="2252372"/>
            <a:ext cx="4227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Never intended for long term stays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87" y="2248046"/>
            <a:ext cx="5830243" cy="3879762"/>
          </a:xfrm>
          <a:prstGeom prst="rect">
            <a:avLst/>
          </a:prstGeom>
        </p:spPr>
      </p:pic>
      <p:sp>
        <p:nvSpPr>
          <p:cNvPr id="10" name="TextBox 9" descr=" 10"/>
          <p:cNvSpPr txBox="1"/>
          <p:nvPr/>
        </p:nvSpPr>
        <p:spPr>
          <a:xfrm>
            <a:off x="7137758" y="3954308"/>
            <a:ext cx="422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Crumbs </a:t>
            </a:r>
            <a:r>
              <a:rPr lang="en-US" sz="4000" smtClean="0">
                <a:solidFill>
                  <a:srgbClr val="4273C5"/>
                </a:solidFill>
              </a:rPr>
              <a:t>for food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1" name="TextBox 10" descr=" 11"/>
          <p:cNvSpPr txBox="1"/>
          <p:nvPr/>
        </p:nvSpPr>
        <p:spPr>
          <a:xfrm>
            <a:off x="7137758" y="5034953"/>
            <a:ext cx="422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Chains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47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 rotWithShape="1">
          <a:blip r:embed="rId3"/>
          <a:srcRect l="2283" r="2011"/>
          <a:stretch/>
        </p:blipFill>
        <p:spPr>
          <a:xfrm>
            <a:off x="261730" y="232519"/>
            <a:ext cx="11668539" cy="6374674"/>
          </a:xfrm>
          <a:prstGeom prst="rect">
            <a:avLst/>
          </a:prstGeom>
        </p:spPr>
      </p:pic>
      <p:sp>
        <p:nvSpPr>
          <p:cNvPr id="5" name="TextBox 4" descr=" 5"/>
          <p:cNvSpPr txBox="1"/>
          <p:nvPr/>
        </p:nvSpPr>
        <p:spPr>
          <a:xfrm>
            <a:off x="636105" y="537319"/>
            <a:ext cx="57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chemeClr val="bg1"/>
                </a:solidFill>
              </a:rPr>
              <a:t>The hard question: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6" name="TextBox 5" descr=" 6"/>
          <p:cNvSpPr txBox="1"/>
          <p:nvPr/>
        </p:nvSpPr>
        <p:spPr>
          <a:xfrm>
            <a:off x="1424610" y="1765449"/>
            <a:ext cx="3717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chemeClr val="bg1"/>
                </a:solidFill>
              </a:rPr>
              <a:t>WHAT DO YOU WANT?</a:t>
            </a:r>
            <a:endParaRPr lang="en-US" sz="4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826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 rotWithShape="1">
          <a:blip r:embed="rId3"/>
          <a:srcRect l="2283" r="2011"/>
          <a:stretch/>
        </p:blipFill>
        <p:spPr>
          <a:xfrm>
            <a:off x="261730" y="232519"/>
            <a:ext cx="11668539" cy="6374674"/>
          </a:xfrm>
          <a:prstGeom prst="rect">
            <a:avLst/>
          </a:prstGeom>
        </p:spPr>
      </p:pic>
      <p:sp>
        <p:nvSpPr>
          <p:cNvPr id="5" name="TextBox 4" descr=" 5"/>
          <p:cNvSpPr txBox="1"/>
          <p:nvPr/>
        </p:nvSpPr>
        <p:spPr>
          <a:xfrm>
            <a:off x="636105" y="537319"/>
            <a:ext cx="57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chemeClr val="bg1"/>
                </a:solidFill>
              </a:rPr>
              <a:t>The hard question: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58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 rotWithShape="1">
          <a:blip r:embed="rId3"/>
          <a:srcRect l="2283" r="2011"/>
          <a:stretch/>
        </p:blipFill>
        <p:spPr>
          <a:xfrm>
            <a:off x="261730" y="232519"/>
            <a:ext cx="11668539" cy="6374674"/>
          </a:xfrm>
          <a:prstGeom prst="rect">
            <a:avLst/>
          </a:prstGeom>
        </p:spPr>
      </p:pic>
      <p:sp>
        <p:nvSpPr>
          <p:cNvPr id="5" name="TextBox 4" descr=" 5"/>
          <p:cNvSpPr txBox="1"/>
          <p:nvPr/>
        </p:nvSpPr>
        <p:spPr>
          <a:xfrm>
            <a:off x="636105" y="537319"/>
            <a:ext cx="57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chemeClr val="bg1"/>
                </a:solidFill>
              </a:rPr>
              <a:t>The hard question: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6" name="TextBox 5" descr=" 6"/>
          <p:cNvSpPr txBox="1"/>
          <p:nvPr/>
        </p:nvSpPr>
        <p:spPr>
          <a:xfrm>
            <a:off x="1424610" y="1765449"/>
            <a:ext cx="3717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chemeClr val="bg1"/>
                </a:solidFill>
              </a:rPr>
              <a:t>WHAT DO YOU WANT?</a:t>
            </a:r>
            <a:endParaRPr lang="en-US" sz="4400" b="1">
              <a:solidFill>
                <a:schemeClr val="bg1"/>
              </a:solidFill>
            </a:endParaRPr>
          </a:p>
        </p:txBody>
      </p:sp>
      <p:sp>
        <p:nvSpPr>
          <p:cNvPr id="7" name="TextBox 6" descr=" 7"/>
          <p:cNvSpPr txBox="1"/>
          <p:nvPr/>
        </p:nvSpPr>
        <p:spPr>
          <a:xfrm>
            <a:off x="6095999" y="2048762"/>
            <a:ext cx="57746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mtClean="0">
                <a:solidFill>
                  <a:srgbClr val="4273C5"/>
                </a:solidFill>
              </a:rPr>
              <a:t>“FREEDOM!”</a:t>
            </a:r>
            <a:endParaRPr lang="en-US" sz="8000" b="1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18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 rotWithShape="1">
          <a:blip r:embed="rId3"/>
          <a:srcRect l="2283" r="2011"/>
          <a:stretch/>
        </p:blipFill>
        <p:spPr>
          <a:xfrm>
            <a:off x="261730" y="232519"/>
            <a:ext cx="11668539" cy="6374674"/>
          </a:xfrm>
          <a:prstGeom prst="rect">
            <a:avLst/>
          </a:prstGeom>
        </p:spPr>
      </p:pic>
      <p:sp>
        <p:nvSpPr>
          <p:cNvPr id="5" name="TextBox 4" descr=" 5"/>
          <p:cNvSpPr txBox="1"/>
          <p:nvPr/>
        </p:nvSpPr>
        <p:spPr>
          <a:xfrm>
            <a:off x="636105" y="537319"/>
            <a:ext cx="57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chemeClr val="bg1"/>
                </a:solidFill>
              </a:rPr>
              <a:t>The hard question: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6" name="TextBox 5" descr=" 6"/>
          <p:cNvSpPr txBox="1"/>
          <p:nvPr/>
        </p:nvSpPr>
        <p:spPr>
          <a:xfrm>
            <a:off x="1424610" y="1765449"/>
            <a:ext cx="3717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chemeClr val="bg1"/>
                </a:solidFill>
              </a:rPr>
              <a:t>WHAT DO YOU WANT?</a:t>
            </a:r>
            <a:endParaRPr lang="en-US" sz="4400" b="1">
              <a:solidFill>
                <a:schemeClr val="bg1"/>
              </a:solidFill>
            </a:endParaRPr>
          </a:p>
        </p:txBody>
      </p:sp>
      <p:sp>
        <p:nvSpPr>
          <p:cNvPr id="7" name="TextBox 6" descr=" 7"/>
          <p:cNvSpPr txBox="1"/>
          <p:nvPr/>
        </p:nvSpPr>
        <p:spPr>
          <a:xfrm>
            <a:off x="6095999" y="2048762"/>
            <a:ext cx="57746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mtClean="0">
                <a:solidFill>
                  <a:srgbClr val="4273C5"/>
                </a:solidFill>
              </a:rPr>
              <a:t>“FREEDOM!”</a:t>
            </a:r>
            <a:endParaRPr lang="en-US" sz="8000" b="1" dirty="0">
              <a:solidFill>
                <a:srgbClr val="4273C5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6095999" y="1953453"/>
            <a:ext cx="57746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mtClean="0"/>
              <a:t>---------------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332421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13" y="255047"/>
            <a:ext cx="10040178" cy="5476460"/>
          </a:xfrm>
          <a:prstGeom prst="rect">
            <a:avLst/>
          </a:prstGeom>
        </p:spPr>
      </p:pic>
      <p:sp>
        <p:nvSpPr>
          <p:cNvPr id="5" name="Rectangle 4" descr=" 5"/>
          <p:cNvSpPr/>
          <p:nvPr/>
        </p:nvSpPr>
        <p:spPr>
          <a:xfrm>
            <a:off x="4552121" y="1509013"/>
            <a:ext cx="3001618" cy="874643"/>
          </a:xfrm>
          <a:prstGeom prst="rect">
            <a:avLst/>
          </a:prstGeom>
          <a:solidFill>
            <a:srgbClr val="F16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 descr=" 6"/>
          <p:cNvSpPr/>
          <p:nvPr/>
        </p:nvSpPr>
        <p:spPr>
          <a:xfrm>
            <a:off x="4727773" y="1460518"/>
            <a:ext cx="27762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PAUL’S</a:t>
            </a:r>
            <a:endParaRPr lang="en-US" sz="6600" b="1" cap="none" spc="3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0999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13" y="255047"/>
            <a:ext cx="10040178" cy="5476460"/>
          </a:xfrm>
          <a:prstGeom prst="rect">
            <a:avLst/>
          </a:prstGeom>
        </p:spPr>
      </p:pic>
      <p:sp>
        <p:nvSpPr>
          <p:cNvPr id="5" name="Rectangle 4" descr=" 5"/>
          <p:cNvSpPr/>
          <p:nvPr/>
        </p:nvSpPr>
        <p:spPr>
          <a:xfrm>
            <a:off x="4552121" y="1509013"/>
            <a:ext cx="3001618" cy="874643"/>
          </a:xfrm>
          <a:prstGeom prst="rect">
            <a:avLst/>
          </a:prstGeom>
          <a:solidFill>
            <a:srgbClr val="F16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 descr=" 6"/>
          <p:cNvSpPr/>
          <p:nvPr/>
        </p:nvSpPr>
        <p:spPr>
          <a:xfrm>
            <a:off x="4727773" y="1460518"/>
            <a:ext cx="27762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PAUL’S</a:t>
            </a:r>
            <a:endParaRPr lang="en-US" sz="6600" b="1" cap="none" spc="3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TextBox 6" descr=" 8"/>
          <p:cNvSpPr txBox="1"/>
          <p:nvPr/>
        </p:nvSpPr>
        <p:spPr>
          <a:xfrm>
            <a:off x="1583633" y="4493268"/>
            <a:ext cx="90644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4273C5"/>
                </a:solidFill>
              </a:rPr>
              <a:t>Paul got to talk to high Roman rulers about Jesus as Messiah</a:t>
            </a:r>
            <a:endParaRPr lang="en-US" sz="5400" b="1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94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3" name="Rounded Rectangle 2" descr=" 3"/>
          <p:cNvSpPr/>
          <p:nvPr/>
        </p:nvSpPr>
        <p:spPr>
          <a:xfrm>
            <a:off x="322730" y="2137850"/>
            <a:ext cx="10419764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81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3" name="Rounded Rectangle 2" descr=" 3"/>
          <p:cNvSpPr/>
          <p:nvPr/>
        </p:nvSpPr>
        <p:spPr>
          <a:xfrm>
            <a:off x="322730" y="2137850"/>
            <a:ext cx="10419764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 descr=" 12"/>
          <p:cNvGrpSpPr/>
          <p:nvPr/>
        </p:nvGrpSpPr>
        <p:grpSpPr>
          <a:xfrm>
            <a:off x="187184" y="984717"/>
            <a:ext cx="1371600" cy="1162136"/>
            <a:chOff x="187184" y="984717"/>
            <a:chExt cx="1371600" cy="1162136"/>
          </a:xfrm>
        </p:grpSpPr>
        <p:sp>
          <p:nvSpPr>
            <p:cNvPr id="6" name="TextBox 5"/>
            <p:cNvSpPr txBox="1"/>
            <p:nvPr/>
          </p:nvSpPr>
          <p:spPr>
            <a:xfrm>
              <a:off x="187184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40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7" name="Straight Connector 6"/>
            <p:cNvCxnSpPr>
              <a:stCxn id="6" idx="2"/>
            </p:cNvCxnSpPr>
            <p:nvPr/>
          </p:nvCxnSpPr>
          <p:spPr>
            <a:xfrm>
              <a:off x="872984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 descr=" 13"/>
          <p:cNvGrpSpPr/>
          <p:nvPr/>
        </p:nvGrpSpPr>
        <p:grpSpPr>
          <a:xfrm>
            <a:off x="4686251" y="984717"/>
            <a:ext cx="1371600" cy="1162136"/>
            <a:chOff x="4686251" y="984717"/>
            <a:chExt cx="1371600" cy="1162136"/>
          </a:xfrm>
        </p:grpSpPr>
        <p:sp>
          <p:nvSpPr>
            <p:cNvPr id="9" name="TextBox 8"/>
            <p:cNvSpPr txBox="1"/>
            <p:nvPr/>
          </p:nvSpPr>
          <p:spPr>
            <a:xfrm>
              <a:off x="4686251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/>
                <a:t>5</a:t>
              </a:r>
              <a:r>
                <a:rPr lang="en-US" sz="4400" dirty="0" smtClean="0"/>
                <a:t>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372051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 descr=" 15"/>
          <p:cNvGrpSpPr/>
          <p:nvPr/>
        </p:nvGrpSpPr>
        <p:grpSpPr>
          <a:xfrm>
            <a:off x="9887723" y="995593"/>
            <a:ext cx="1371600" cy="1162136"/>
            <a:chOff x="9370894" y="975715"/>
            <a:chExt cx="1371600" cy="1162136"/>
          </a:xfrm>
        </p:grpSpPr>
        <p:sp>
          <p:nvSpPr>
            <p:cNvPr id="13" name="TextBox 12"/>
            <p:cNvSpPr txBox="1"/>
            <p:nvPr/>
          </p:nvSpPr>
          <p:spPr>
            <a:xfrm>
              <a:off x="9370894" y="975715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60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0056694" y="1745156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2233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3" name="Rounded Rectangle 2" descr=" 3"/>
          <p:cNvSpPr/>
          <p:nvPr/>
        </p:nvSpPr>
        <p:spPr>
          <a:xfrm>
            <a:off x="322730" y="2137850"/>
            <a:ext cx="10419764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 descr=" 12"/>
          <p:cNvGrpSpPr/>
          <p:nvPr/>
        </p:nvGrpSpPr>
        <p:grpSpPr>
          <a:xfrm>
            <a:off x="187184" y="984717"/>
            <a:ext cx="1371600" cy="1162136"/>
            <a:chOff x="187184" y="984717"/>
            <a:chExt cx="1371600" cy="1162136"/>
          </a:xfrm>
        </p:grpSpPr>
        <p:sp>
          <p:nvSpPr>
            <p:cNvPr id="6" name="TextBox 5"/>
            <p:cNvSpPr txBox="1"/>
            <p:nvPr/>
          </p:nvSpPr>
          <p:spPr>
            <a:xfrm>
              <a:off x="187184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40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7" name="Straight Connector 6"/>
            <p:cNvCxnSpPr>
              <a:stCxn id="6" idx="2"/>
            </p:cNvCxnSpPr>
            <p:nvPr/>
          </p:nvCxnSpPr>
          <p:spPr>
            <a:xfrm>
              <a:off x="872984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 descr=" 13"/>
          <p:cNvGrpSpPr/>
          <p:nvPr/>
        </p:nvGrpSpPr>
        <p:grpSpPr>
          <a:xfrm>
            <a:off x="4686251" y="984717"/>
            <a:ext cx="1371600" cy="1162136"/>
            <a:chOff x="4686251" y="984717"/>
            <a:chExt cx="1371600" cy="1162136"/>
          </a:xfrm>
        </p:grpSpPr>
        <p:sp>
          <p:nvSpPr>
            <p:cNvPr id="9" name="TextBox 8"/>
            <p:cNvSpPr txBox="1"/>
            <p:nvPr/>
          </p:nvSpPr>
          <p:spPr>
            <a:xfrm>
              <a:off x="4686251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/>
                <a:t>5</a:t>
              </a:r>
              <a:r>
                <a:rPr lang="en-US" sz="4400" dirty="0" smtClean="0"/>
                <a:t>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372051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 descr=" 15"/>
          <p:cNvGrpSpPr/>
          <p:nvPr/>
        </p:nvGrpSpPr>
        <p:grpSpPr>
          <a:xfrm>
            <a:off x="9887723" y="995593"/>
            <a:ext cx="1371600" cy="1162136"/>
            <a:chOff x="9370894" y="975715"/>
            <a:chExt cx="1371600" cy="1162136"/>
          </a:xfrm>
        </p:grpSpPr>
        <p:sp>
          <p:nvSpPr>
            <p:cNvPr id="13" name="TextBox 12"/>
            <p:cNvSpPr txBox="1"/>
            <p:nvPr/>
          </p:nvSpPr>
          <p:spPr>
            <a:xfrm>
              <a:off x="9370894" y="975715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60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0056694" y="1745156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ounded Rectangle 14" descr=" 29"/>
          <p:cNvSpPr/>
          <p:nvPr/>
        </p:nvSpPr>
        <p:spPr>
          <a:xfrm>
            <a:off x="1021050" y="2539548"/>
            <a:ext cx="5956219" cy="10036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41-54 Claudius is Emperor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69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3" name="Rounded Rectangle 2" descr=" 3"/>
          <p:cNvSpPr/>
          <p:nvPr/>
        </p:nvSpPr>
        <p:spPr>
          <a:xfrm>
            <a:off x="322730" y="2137850"/>
            <a:ext cx="10419764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 descr=" 12"/>
          <p:cNvGrpSpPr/>
          <p:nvPr/>
        </p:nvGrpSpPr>
        <p:grpSpPr>
          <a:xfrm>
            <a:off x="187184" y="984717"/>
            <a:ext cx="1371600" cy="1162136"/>
            <a:chOff x="187184" y="984717"/>
            <a:chExt cx="1371600" cy="1162136"/>
          </a:xfrm>
        </p:grpSpPr>
        <p:sp>
          <p:nvSpPr>
            <p:cNvPr id="6" name="TextBox 5"/>
            <p:cNvSpPr txBox="1"/>
            <p:nvPr/>
          </p:nvSpPr>
          <p:spPr>
            <a:xfrm>
              <a:off x="187184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40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7" name="Straight Connector 6"/>
            <p:cNvCxnSpPr>
              <a:stCxn id="6" idx="2"/>
            </p:cNvCxnSpPr>
            <p:nvPr/>
          </p:nvCxnSpPr>
          <p:spPr>
            <a:xfrm>
              <a:off x="872984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 descr=" 13"/>
          <p:cNvGrpSpPr/>
          <p:nvPr/>
        </p:nvGrpSpPr>
        <p:grpSpPr>
          <a:xfrm>
            <a:off x="4686251" y="984717"/>
            <a:ext cx="1371600" cy="1162136"/>
            <a:chOff x="4686251" y="984717"/>
            <a:chExt cx="1371600" cy="1162136"/>
          </a:xfrm>
        </p:grpSpPr>
        <p:sp>
          <p:nvSpPr>
            <p:cNvPr id="9" name="TextBox 8"/>
            <p:cNvSpPr txBox="1"/>
            <p:nvPr/>
          </p:nvSpPr>
          <p:spPr>
            <a:xfrm>
              <a:off x="4686251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/>
                <a:t>5</a:t>
              </a:r>
              <a:r>
                <a:rPr lang="en-US" sz="4400" dirty="0" smtClean="0"/>
                <a:t>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372051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 descr=" 15"/>
          <p:cNvGrpSpPr/>
          <p:nvPr/>
        </p:nvGrpSpPr>
        <p:grpSpPr>
          <a:xfrm>
            <a:off x="9887723" y="995593"/>
            <a:ext cx="1371600" cy="1162136"/>
            <a:chOff x="9370894" y="975715"/>
            <a:chExt cx="1371600" cy="1162136"/>
          </a:xfrm>
        </p:grpSpPr>
        <p:sp>
          <p:nvSpPr>
            <p:cNvPr id="13" name="TextBox 12"/>
            <p:cNvSpPr txBox="1"/>
            <p:nvPr/>
          </p:nvSpPr>
          <p:spPr>
            <a:xfrm>
              <a:off x="9370894" y="975715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60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0056694" y="1745156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ounded Rectangle 14" descr=" 29"/>
          <p:cNvSpPr/>
          <p:nvPr/>
        </p:nvSpPr>
        <p:spPr>
          <a:xfrm>
            <a:off x="1021050" y="2539548"/>
            <a:ext cx="5956219" cy="10036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41-54 Claudius is Emperor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16" name="Rounded Rectangle 15" descr=" 30"/>
          <p:cNvSpPr/>
          <p:nvPr/>
        </p:nvSpPr>
        <p:spPr>
          <a:xfrm>
            <a:off x="6977269" y="2539547"/>
            <a:ext cx="4951076" cy="10036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54-68 Nero is Emperor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021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3" name="Rounded Rectangle 2" descr=" 3"/>
          <p:cNvSpPr/>
          <p:nvPr/>
        </p:nvSpPr>
        <p:spPr>
          <a:xfrm>
            <a:off x="322730" y="2137850"/>
            <a:ext cx="10419764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 descr=" 12"/>
          <p:cNvGrpSpPr/>
          <p:nvPr/>
        </p:nvGrpSpPr>
        <p:grpSpPr>
          <a:xfrm>
            <a:off x="187184" y="984717"/>
            <a:ext cx="1371600" cy="1162136"/>
            <a:chOff x="187184" y="984717"/>
            <a:chExt cx="1371600" cy="1162136"/>
          </a:xfrm>
        </p:grpSpPr>
        <p:sp>
          <p:nvSpPr>
            <p:cNvPr id="6" name="TextBox 5"/>
            <p:cNvSpPr txBox="1"/>
            <p:nvPr/>
          </p:nvSpPr>
          <p:spPr>
            <a:xfrm>
              <a:off x="187184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40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7" name="Straight Connector 6"/>
            <p:cNvCxnSpPr>
              <a:stCxn id="6" idx="2"/>
            </p:cNvCxnSpPr>
            <p:nvPr/>
          </p:nvCxnSpPr>
          <p:spPr>
            <a:xfrm>
              <a:off x="872984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 descr=" 13"/>
          <p:cNvGrpSpPr/>
          <p:nvPr/>
        </p:nvGrpSpPr>
        <p:grpSpPr>
          <a:xfrm>
            <a:off x="4686251" y="984717"/>
            <a:ext cx="1371600" cy="1162136"/>
            <a:chOff x="4686251" y="984717"/>
            <a:chExt cx="1371600" cy="1162136"/>
          </a:xfrm>
        </p:grpSpPr>
        <p:sp>
          <p:nvSpPr>
            <p:cNvPr id="9" name="TextBox 8"/>
            <p:cNvSpPr txBox="1"/>
            <p:nvPr/>
          </p:nvSpPr>
          <p:spPr>
            <a:xfrm>
              <a:off x="4686251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/>
                <a:t>5</a:t>
              </a:r>
              <a:r>
                <a:rPr lang="en-US" sz="4400" dirty="0" smtClean="0"/>
                <a:t>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372051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 descr=" 15"/>
          <p:cNvGrpSpPr/>
          <p:nvPr/>
        </p:nvGrpSpPr>
        <p:grpSpPr>
          <a:xfrm>
            <a:off x="9887723" y="995593"/>
            <a:ext cx="1371600" cy="1162136"/>
            <a:chOff x="9370894" y="975715"/>
            <a:chExt cx="1371600" cy="1162136"/>
          </a:xfrm>
        </p:grpSpPr>
        <p:sp>
          <p:nvSpPr>
            <p:cNvPr id="13" name="TextBox 12"/>
            <p:cNvSpPr txBox="1"/>
            <p:nvPr/>
          </p:nvSpPr>
          <p:spPr>
            <a:xfrm>
              <a:off x="9370894" y="975715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60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0056694" y="1745156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ounded Rectangle 14" descr=" 29"/>
          <p:cNvSpPr/>
          <p:nvPr/>
        </p:nvSpPr>
        <p:spPr>
          <a:xfrm>
            <a:off x="1021050" y="2539548"/>
            <a:ext cx="5956219" cy="10036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41-54 Claudius is Emperor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16" name="Rounded Rectangle 15" descr=" 30"/>
          <p:cNvSpPr/>
          <p:nvPr/>
        </p:nvSpPr>
        <p:spPr>
          <a:xfrm>
            <a:off x="6977269" y="2539547"/>
            <a:ext cx="4951076" cy="10036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54-68 Nero is Emperor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17" name="Rounded Rectangle 16" descr=" 31"/>
          <p:cNvSpPr/>
          <p:nvPr/>
        </p:nvSpPr>
        <p:spPr>
          <a:xfrm>
            <a:off x="2564295" y="3638759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48-52 Cumanus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089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3" name="Rounded Rectangle 2" descr=" 3"/>
          <p:cNvSpPr/>
          <p:nvPr/>
        </p:nvSpPr>
        <p:spPr>
          <a:xfrm>
            <a:off x="322730" y="2137850"/>
            <a:ext cx="10419764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 descr=" 12"/>
          <p:cNvGrpSpPr/>
          <p:nvPr/>
        </p:nvGrpSpPr>
        <p:grpSpPr>
          <a:xfrm>
            <a:off x="187184" y="984717"/>
            <a:ext cx="1371600" cy="1162136"/>
            <a:chOff x="187184" y="984717"/>
            <a:chExt cx="1371600" cy="1162136"/>
          </a:xfrm>
        </p:grpSpPr>
        <p:sp>
          <p:nvSpPr>
            <p:cNvPr id="6" name="TextBox 5"/>
            <p:cNvSpPr txBox="1"/>
            <p:nvPr/>
          </p:nvSpPr>
          <p:spPr>
            <a:xfrm>
              <a:off x="187184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40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7" name="Straight Connector 6"/>
            <p:cNvCxnSpPr>
              <a:stCxn id="6" idx="2"/>
            </p:cNvCxnSpPr>
            <p:nvPr/>
          </p:nvCxnSpPr>
          <p:spPr>
            <a:xfrm>
              <a:off x="872984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 descr=" 13"/>
          <p:cNvGrpSpPr/>
          <p:nvPr/>
        </p:nvGrpSpPr>
        <p:grpSpPr>
          <a:xfrm>
            <a:off x="4686251" y="984717"/>
            <a:ext cx="1371600" cy="1162136"/>
            <a:chOff x="4686251" y="984717"/>
            <a:chExt cx="1371600" cy="1162136"/>
          </a:xfrm>
        </p:grpSpPr>
        <p:sp>
          <p:nvSpPr>
            <p:cNvPr id="9" name="TextBox 8"/>
            <p:cNvSpPr txBox="1"/>
            <p:nvPr/>
          </p:nvSpPr>
          <p:spPr>
            <a:xfrm>
              <a:off x="4686251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/>
                <a:t>5</a:t>
              </a:r>
              <a:r>
                <a:rPr lang="en-US" sz="4400" dirty="0" smtClean="0"/>
                <a:t>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372051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 descr=" 15"/>
          <p:cNvGrpSpPr/>
          <p:nvPr/>
        </p:nvGrpSpPr>
        <p:grpSpPr>
          <a:xfrm>
            <a:off x="9887723" y="995593"/>
            <a:ext cx="1371600" cy="1162136"/>
            <a:chOff x="9370894" y="975715"/>
            <a:chExt cx="1371600" cy="1162136"/>
          </a:xfrm>
        </p:grpSpPr>
        <p:sp>
          <p:nvSpPr>
            <p:cNvPr id="13" name="TextBox 12"/>
            <p:cNvSpPr txBox="1"/>
            <p:nvPr/>
          </p:nvSpPr>
          <p:spPr>
            <a:xfrm>
              <a:off x="9370894" y="975715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60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0056694" y="1745156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ounded Rectangle 14" descr=" 29"/>
          <p:cNvSpPr/>
          <p:nvPr/>
        </p:nvSpPr>
        <p:spPr>
          <a:xfrm>
            <a:off x="1021050" y="2539548"/>
            <a:ext cx="5956219" cy="10036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41-54 Claudius is Emperor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16" name="Rounded Rectangle 15" descr=" 30"/>
          <p:cNvSpPr/>
          <p:nvPr/>
        </p:nvSpPr>
        <p:spPr>
          <a:xfrm>
            <a:off x="6977269" y="2539547"/>
            <a:ext cx="4951076" cy="10036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54-68 Nero is Emperor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17" name="Rounded Rectangle 16" descr=" 31"/>
          <p:cNvSpPr/>
          <p:nvPr/>
        </p:nvSpPr>
        <p:spPr>
          <a:xfrm>
            <a:off x="2564295" y="3638759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48-52 Cumanus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18" name="Rounded Rectangle 17" descr=" 32"/>
          <p:cNvSpPr/>
          <p:nvPr/>
        </p:nvSpPr>
        <p:spPr>
          <a:xfrm>
            <a:off x="6460433" y="3638758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145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4" name="Picture 3" descr=" 4"/>
          <p:cNvPicPr>
            <a:picLocks noChangeAspect="1"/>
          </p:cNvPicPr>
          <p:nvPr/>
        </p:nvPicPr>
        <p:blipFill rotWithShape="1">
          <a:blip r:embed="rId3"/>
          <a:srcRect l="2283" r="2011"/>
          <a:stretch/>
        </p:blipFill>
        <p:spPr>
          <a:xfrm>
            <a:off x="261730" y="232519"/>
            <a:ext cx="11668539" cy="6374674"/>
          </a:xfrm>
          <a:prstGeom prst="rect">
            <a:avLst/>
          </a:prstGeom>
        </p:spPr>
      </p:pic>
      <p:sp>
        <p:nvSpPr>
          <p:cNvPr id="5" name="TextBox 4" descr=" 5"/>
          <p:cNvSpPr txBox="1"/>
          <p:nvPr/>
        </p:nvSpPr>
        <p:spPr>
          <a:xfrm>
            <a:off x="636105" y="537319"/>
            <a:ext cx="57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chemeClr val="bg1"/>
                </a:solidFill>
              </a:rPr>
              <a:t>The hard question: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6" name="TextBox 5" descr=" 6"/>
          <p:cNvSpPr txBox="1"/>
          <p:nvPr/>
        </p:nvSpPr>
        <p:spPr>
          <a:xfrm>
            <a:off x="1424610" y="1765449"/>
            <a:ext cx="3717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chemeClr val="bg1"/>
                </a:solidFill>
              </a:rPr>
              <a:t>WHAT DO YOU WANT?</a:t>
            </a:r>
            <a:endParaRPr lang="en-US" sz="4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156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3" name="Rounded Rectangle 2" descr=" 3"/>
          <p:cNvSpPr/>
          <p:nvPr/>
        </p:nvSpPr>
        <p:spPr>
          <a:xfrm>
            <a:off x="322730" y="2137850"/>
            <a:ext cx="10419764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 descr=" 12"/>
          <p:cNvGrpSpPr/>
          <p:nvPr/>
        </p:nvGrpSpPr>
        <p:grpSpPr>
          <a:xfrm>
            <a:off x="187184" y="984717"/>
            <a:ext cx="1371600" cy="1162136"/>
            <a:chOff x="187184" y="984717"/>
            <a:chExt cx="1371600" cy="1162136"/>
          </a:xfrm>
        </p:grpSpPr>
        <p:sp>
          <p:nvSpPr>
            <p:cNvPr id="6" name="TextBox 5"/>
            <p:cNvSpPr txBox="1"/>
            <p:nvPr/>
          </p:nvSpPr>
          <p:spPr>
            <a:xfrm>
              <a:off x="187184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40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7" name="Straight Connector 6"/>
            <p:cNvCxnSpPr>
              <a:stCxn id="6" idx="2"/>
            </p:cNvCxnSpPr>
            <p:nvPr/>
          </p:nvCxnSpPr>
          <p:spPr>
            <a:xfrm>
              <a:off x="872984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 descr=" 13"/>
          <p:cNvGrpSpPr/>
          <p:nvPr/>
        </p:nvGrpSpPr>
        <p:grpSpPr>
          <a:xfrm>
            <a:off x="4686251" y="984717"/>
            <a:ext cx="1371600" cy="1162136"/>
            <a:chOff x="4686251" y="984717"/>
            <a:chExt cx="1371600" cy="1162136"/>
          </a:xfrm>
        </p:grpSpPr>
        <p:sp>
          <p:nvSpPr>
            <p:cNvPr id="9" name="TextBox 8"/>
            <p:cNvSpPr txBox="1"/>
            <p:nvPr/>
          </p:nvSpPr>
          <p:spPr>
            <a:xfrm>
              <a:off x="4686251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/>
                <a:t>5</a:t>
              </a:r>
              <a:r>
                <a:rPr lang="en-US" sz="4400" dirty="0" smtClean="0"/>
                <a:t>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372051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 descr=" 15"/>
          <p:cNvGrpSpPr/>
          <p:nvPr/>
        </p:nvGrpSpPr>
        <p:grpSpPr>
          <a:xfrm>
            <a:off x="9887723" y="995593"/>
            <a:ext cx="1371600" cy="1162136"/>
            <a:chOff x="9370894" y="975715"/>
            <a:chExt cx="1371600" cy="1162136"/>
          </a:xfrm>
        </p:grpSpPr>
        <p:sp>
          <p:nvSpPr>
            <p:cNvPr id="13" name="TextBox 12"/>
            <p:cNvSpPr txBox="1"/>
            <p:nvPr/>
          </p:nvSpPr>
          <p:spPr>
            <a:xfrm>
              <a:off x="9370894" y="975715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60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0056694" y="1745156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 descr=" 14"/>
          <p:cNvGrpSpPr/>
          <p:nvPr/>
        </p:nvGrpSpPr>
        <p:grpSpPr>
          <a:xfrm>
            <a:off x="7863748" y="984717"/>
            <a:ext cx="1371600" cy="1162136"/>
            <a:chOff x="7863748" y="984717"/>
            <a:chExt cx="1371600" cy="1162136"/>
          </a:xfrm>
        </p:grpSpPr>
        <p:sp>
          <p:nvSpPr>
            <p:cNvPr id="21" name="TextBox 20"/>
            <p:cNvSpPr txBox="1"/>
            <p:nvPr/>
          </p:nvSpPr>
          <p:spPr>
            <a:xfrm>
              <a:off x="7863748" y="984717"/>
              <a:ext cx="1371600" cy="7694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/>
                <a:t>57</a:t>
              </a:r>
              <a:r>
                <a:rPr lang="en-US" sz="3600" dirty="0" smtClean="0"/>
                <a:t>AD</a:t>
              </a:r>
              <a:endParaRPr lang="en-US" sz="3600" dirty="0"/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8549548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ounded Rectangle 14" descr=" 29"/>
          <p:cNvSpPr/>
          <p:nvPr/>
        </p:nvSpPr>
        <p:spPr>
          <a:xfrm>
            <a:off x="1021050" y="2539548"/>
            <a:ext cx="5956219" cy="10036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41-54 Claudius is Emperor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16" name="Rounded Rectangle 15" descr=" 30"/>
          <p:cNvSpPr/>
          <p:nvPr/>
        </p:nvSpPr>
        <p:spPr>
          <a:xfrm>
            <a:off x="6977269" y="2539547"/>
            <a:ext cx="4951076" cy="10036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54-68 Nero is Emperor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17" name="Rounded Rectangle 16" descr=" 31"/>
          <p:cNvSpPr/>
          <p:nvPr/>
        </p:nvSpPr>
        <p:spPr>
          <a:xfrm>
            <a:off x="2564295" y="3638759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48-52 Cumanus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18" name="Rounded Rectangle 17" descr=" 32"/>
          <p:cNvSpPr/>
          <p:nvPr/>
        </p:nvSpPr>
        <p:spPr>
          <a:xfrm>
            <a:off x="6460433" y="3638758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19" name="Rounded Rectangle 18" descr=" 33"/>
          <p:cNvSpPr/>
          <p:nvPr/>
        </p:nvSpPr>
        <p:spPr>
          <a:xfrm>
            <a:off x="7205952" y="5803229"/>
            <a:ext cx="2687192" cy="7649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Paul’s arrest</a:t>
            </a:r>
            <a:endParaRPr lang="en-US" sz="4000" spc="-1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47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14" name="Rounded Rectangle 13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80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11" name="Picture 10" descr="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860" y="2835471"/>
            <a:ext cx="2283054" cy="2443403"/>
          </a:xfrm>
          <a:prstGeom prst="rect">
            <a:avLst/>
          </a:prstGeom>
        </p:spPr>
      </p:pic>
      <p:sp>
        <p:nvSpPr>
          <p:cNvPr id="12" name="TextBox 11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6" name="Rounded Rectangle 5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766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6" name="TextBox 5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7" name="Picture 6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845" y="2765052"/>
            <a:ext cx="2549082" cy="2584242"/>
          </a:xfrm>
          <a:prstGeom prst="rect">
            <a:avLst/>
          </a:prstGeom>
        </p:spPr>
      </p:pic>
      <p:sp>
        <p:nvSpPr>
          <p:cNvPr id="8" name="Rounded Rectangle 7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5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375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  <p:sp>
        <p:nvSpPr>
          <p:cNvPr id="6" name="TextBox 5" descr=" 11"/>
          <p:cNvSpPr txBox="1"/>
          <p:nvPr/>
        </p:nvSpPr>
        <p:spPr>
          <a:xfrm>
            <a:off x="6070553" y="752521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Appointed by Caesar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29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  <p:sp>
        <p:nvSpPr>
          <p:cNvPr id="6" name="TextBox 5" descr=" 11"/>
          <p:cNvSpPr txBox="1"/>
          <p:nvPr/>
        </p:nvSpPr>
        <p:spPr>
          <a:xfrm>
            <a:off x="6070553" y="752521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Appointed by Caesar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7" name="TextBox 6" descr=" 12"/>
          <p:cNvSpPr txBox="1"/>
          <p:nvPr/>
        </p:nvSpPr>
        <p:spPr>
          <a:xfrm>
            <a:off x="6070552" y="1660326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Married up (3X’s)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6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  <p:sp>
        <p:nvSpPr>
          <p:cNvPr id="6" name="TextBox 5" descr=" 11"/>
          <p:cNvSpPr txBox="1"/>
          <p:nvPr/>
        </p:nvSpPr>
        <p:spPr>
          <a:xfrm>
            <a:off x="6070553" y="752521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Appointed by Caesar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7" name="TextBox 6" descr=" 12"/>
          <p:cNvSpPr txBox="1"/>
          <p:nvPr/>
        </p:nvSpPr>
        <p:spPr>
          <a:xfrm>
            <a:off x="6070552" y="1660326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Married up (3X’s)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9" name="TextBox 8" descr=" 13"/>
          <p:cNvSpPr txBox="1"/>
          <p:nvPr/>
        </p:nvSpPr>
        <p:spPr>
          <a:xfrm>
            <a:off x="5744817" y="2835245"/>
            <a:ext cx="6048558" cy="35394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smtClean="0"/>
              <a:t>“Antonius </a:t>
            </a:r>
            <a:r>
              <a:rPr lang="en-US" sz="3200"/>
              <a:t>Felix, practiced every kind of cruelty and lust, wielding the power of a king with all the instincts of a slave; he had married Drusilla, the granddaughter of Cleopatra and Antony, and so was Antony’s </a:t>
            </a:r>
            <a:r>
              <a:rPr lang="en-US" sz="3200" smtClean="0"/>
              <a:t>grandson-in-law” -Tacitus</a:t>
            </a:r>
            <a:endParaRPr lang="en-US" sz="32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25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  <p:sp>
        <p:nvSpPr>
          <p:cNvPr id="6" name="TextBox 5" descr=" 11"/>
          <p:cNvSpPr txBox="1"/>
          <p:nvPr/>
        </p:nvSpPr>
        <p:spPr>
          <a:xfrm>
            <a:off x="6070553" y="752521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Appointed by Caesar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7" name="TextBox 6" descr=" 12"/>
          <p:cNvSpPr txBox="1"/>
          <p:nvPr/>
        </p:nvSpPr>
        <p:spPr>
          <a:xfrm>
            <a:off x="6070552" y="1660326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Married up (3X’s)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993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  <p:sp>
        <p:nvSpPr>
          <p:cNvPr id="6" name="TextBox 5" descr=" 11"/>
          <p:cNvSpPr txBox="1"/>
          <p:nvPr/>
        </p:nvSpPr>
        <p:spPr>
          <a:xfrm>
            <a:off x="6070553" y="752521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Appointed by Caesar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7" name="TextBox 6" descr=" 12"/>
          <p:cNvSpPr txBox="1"/>
          <p:nvPr/>
        </p:nvSpPr>
        <p:spPr>
          <a:xfrm>
            <a:off x="6070552" y="1660326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Married up (3X’s)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9" name="TextBox 8" descr=" 14"/>
          <p:cNvSpPr txBox="1"/>
          <p:nvPr/>
        </p:nvSpPr>
        <p:spPr>
          <a:xfrm>
            <a:off x="6070551" y="2568131"/>
            <a:ext cx="5697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Drusilla was </a:t>
            </a:r>
            <a:r>
              <a:rPr lang="en-US" sz="4000" smtClean="0">
                <a:solidFill>
                  <a:srgbClr val="4273C5"/>
                </a:solidFill>
              </a:rPr>
              <a:t>Jewish and the </a:t>
            </a:r>
            <a:r>
              <a:rPr lang="en-US" sz="4000" dirty="0" smtClean="0">
                <a:solidFill>
                  <a:srgbClr val="4273C5"/>
                </a:solidFill>
              </a:rPr>
              <a:t>king’s sister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671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ectangle 4" descr=" 5"/>
          <p:cNvSpPr/>
          <p:nvPr/>
        </p:nvSpPr>
        <p:spPr>
          <a:xfrm>
            <a:off x="3504009" y="2696580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328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  <p:sp>
        <p:nvSpPr>
          <p:cNvPr id="6" name="TextBox 5" descr=" 11"/>
          <p:cNvSpPr txBox="1"/>
          <p:nvPr/>
        </p:nvSpPr>
        <p:spPr>
          <a:xfrm>
            <a:off x="6070553" y="752521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Appointed by Caesar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7" name="TextBox 6" descr=" 12"/>
          <p:cNvSpPr txBox="1"/>
          <p:nvPr/>
        </p:nvSpPr>
        <p:spPr>
          <a:xfrm>
            <a:off x="6070552" y="1660326"/>
            <a:ext cx="569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Married up (3X’s)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9" name="TextBox 8" descr=" 14"/>
          <p:cNvSpPr txBox="1"/>
          <p:nvPr/>
        </p:nvSpPr>
        <p:spPr>
          <a:xfrm>
            <a:off x="6070551" y="2568131"/>
            <a:ext cx="5697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Drusilla was </a:t>
            </a:r>
            <a:r>
              <a:rPr lang="en-US" sz="4000" smtClean="0">
                <a:solidFill>
                  <a:srgbClr val="4273C5"/>
                </a:solidFill>
              </a:rPr>
              <a:t>Jewish and the </a:t>
            </a:r>
            <a:r>
              <a:rPr lang="en-US" sz="4000" dirty="0" smtClean="0">
                <a:solidFill>
                  <a:srgbClr val="4273C5"/>
                </a:solidFill>
              </a:rPr>
              <a:t>king’s sister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1" name="Picture 10" descr="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9001" y="3881278"/>
            <a:ext cx="4100189" cy="272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51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03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  <p:sp>
        <p:nvSpPr>
          <p:cNvPr id="6" name="TextBox 5" descr=" 11"/>
          <p:cNvSpPr txBox="1"/>
          <p:nvPr/>
        </p:nvSpPr>
        <p:spPr>
          <a:xfrm>
            <a:off x="6096000" y="737701"/>
            <a:ext cx="56973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Consider the familiarity of Paul’s defense</a:t>
            </a:r>
          </a:p>
          <a:p>
            <a:pPr algn="ctr"/>
            <a:r>
              <a:rPr lang="en-US" sz="4000" dirty="0" smtClean="0"/>
              <a:t>(Acts 24:10)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2619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ounded Rectangle 4" descr=" 5"/>
          <p:cNvSpPr/>
          <p:nvPr/>
        </p:nvSpPr>
        <p:spPr>
          <a:xfrm>
            <a:off x="377686" y="392362"/>
            <a:ext cx="3896138" cy="21360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4000" spc="-150" dirty="0">
              <a:solidFill>
                <a:schemeClr val="tx1"/>
              </a:solidFill>
            </a:endParaRPr>
          </a:p>
        </p:txBody>
      </p:sp>
      <p:sp>
        <p:nvSpPr>
          <p:cNvPr id="8" name="TextBox 7" descr=" 8"/>
          <p:cNvSpPr txBox="1"/>
          <p:nvPr/>
        </p:nvSpPr>
        <p:spPr>
          <a:xfrm>
            <a:off x="408091" y="5278874"/>
            <a:ext cx="3460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Marcus Antonius Felix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86" y="2676693"/>
            <a:ext cx="5178631" cy="2661816"/>
          </a:xfrm>
          <a:prstGeom prst="rect">
            <a:avLst/>
          </a:prstGeom>
        </p:spPr>
      </p:pic>
      <p:sp>
        <p:nvSpPr>
          <p:cNvPr id="6" name="TextBox 5" descr=" 11"/>
          <p:cNvSpPr txBox="1"/>
          <p:nvPr/>
        </p:nvSpPr>
        <p:spPr>
          <a:xfrm>
            <a:off x="6096000" y="737701"/>
            <a:ext cx="56973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Consider the familiarity of Paul’s defense</a:t>
            </a:r>
          </a:p>
          <a:p>
            <a:pPr algn="ctr"/>
            <a:r>
              <a:rPr lang="en-US" sz="4000" dirty="0" smtClean="0"/>
              <a:t>(Acts 24:10)</a:t>
            </a:r>
            <a:endParaRPr lang="en-US" sz="4000" dirty="0"/>
          </a:p>
        </p:txBody>
      </p:sp>
      <p:sp>
        <p:nvSpPr>
          <p:cNvPr id="7" name="TextBox 6" descr=" 15"/>
          <p:cNvSpPr txBox="1"/>
          <p:nvPr/>
        </p:nvSpPr>
        <p:spPr>
          <a:xfrm>
            <a:off x="5999456" y="3117618"/>
            <a:ext cx="58904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Paul never paid the “fine,”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Paul was working to bring Felix (and Drusilla) to faith!</a:t>
            </a:r>
          </a:p>
          <a:p>
            <a:pPr algn="ctr"/>
            <a:r>
              <a:rPr lang="en-US" sz="4000" dirty="0" smtClean="0"/>
              <a:t>(Acts 24:24-26)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4572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04008" y="2696579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52" b="63102" l="2727" r="94949"/>
                    </a14:imgEffect>
                  </a14:imgLayer>
                </a14:imgProps>
              </a:ext>
            </a:extLst>
          </a:blip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2982978" y="1794615"/>
            <a:ext cx="2105858" cy="90196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2199" y="1061791"/>
            <a:ext cx="2312227" cy="233001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502242" y="395764"/>
            <a:ext cx="1912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FAME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87458" y="6039138"/>
            <a:ext cx="3005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FORTUNE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778" b="92034" l="6813" r="89063"/>
                    </a14:imgEffect>
                  </a14:imgLayer>
                </a14:imgProps>
              </a:ext>
            </a:extLst>
          </a:blip>
          <a:srcRect l="8135" t="10436" r="11539" b="8175"/>
          <a:stretch/>
        </p:blipFill>
        <p:spPr>
          <a:xfrm>
            <a:off x="929483" y="3886266"/>
            <a:ext cx="3299792" cy="2229669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flipV="1">
            <a:off x="5001771" y="3886267"/>
            <a:ext cx="0" cy="182990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92491" y="5716167"/>
            <a:ext cx="70928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138" l="1279" r="994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38302" y="4428744"/>
            <a:ext cx="4965700" cy="1473200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 flipH="1" flipV="1">
            <a:off x="7604602" y="3810008"/>
            <a:ext cx="1604421" cy="52460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455" b="96364" l="6000" r="96800">
                        <a14:foregroundMark x1="37200" y1="25455" x2="62800" y2="26364"/>
                        <a14:foregroundMark x1="28400" y1="45909" x2="79200" y2="34545"/>
                        <a14:foregroundMark x1="60400" y1="22727" x2="60400" y2="22727"/>
                        <a14:backgroundMark x1="40800" y1="30000" x2="40800" y2="3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583" y="1918362"/>
            <a:ext cx="2413757" cy="2124106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>
          <a:xfrm flipH="1">
            <a:off x="2704547" y="3250578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725" l="2250" r="9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07350" y="4909717"/>
            <a:ext cx="1777300" cy="1612900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 flipV="1">
            <a:off x="6096000" y="3804576"/>
            <a:ext cx="0" cy="92355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5180318" y="106391"/>
            <a:ext cx="2535408" cy="250849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3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44679" y="220222"/>
            <a:ext cx="2213560" cy="2265522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 flipV="1">
            <a:off x="7715725" y="1794615"/>
            <a:ext cx="1586474" cy="8993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6451459" y="2552038"/>
            <a:ext cx="0" cy="14191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444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58001" y="508214"/>
            <a:ext cx="9275993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5400" smtClean="0">
                <a:solidFill>
                  <a:srgbClr val="4273C5"/>
                </a:solidFill>
              </a:rPr>
              <a:t>Consider Paul in Athens</a:t>
            </a:r>
            <a:endParaRPr lang="en-US" sz="5400" dirty="0">
              <a:solidFill>
                <a:srgbClr val="4273C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260" r="3479"/>
          <a:stretch/>
        </p:blipFill>
        <p:spPr>
          <a:xfrm>
            <a:off x="410815" y="1854413"/>
            <a:ext cx="11370366" cy="43542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244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 rotWithShape="1">
          <a:blip r:embed="rId3"/>
          <a:srcRect b="6283"/>
          <a:stretch/>
        </p:blipFill>
        <p:spPr>
          <a:xfrm>
            <a:off x="298172" y="234151"/>
            <a:ext cx="8845827" cy="6520218"/>
          </a:xfrm>
          <a:prstGeom prst="rect">
            <a:avLst/>
          </a:prstGeom>
        </p:spPr>
      </p:pic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 descr=" 7"/>
          <p:cNvSpPr txBox="1"/>
          <p:nvPr/>
        </p:nvSpPr>
        <p:spPr>
          <a:xfrm>
            <a:off x="298172" y="234151"/>
            <a:ext cx="2365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Paul in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the Agora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924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 rotWithShape="1">
          <a:blip r:embed="rId3"/>
          <a:srcRect b="6283"/>
          <a:stretch/>
        </p:blipFill>
        <p:spPr>
          <a:xfrm>
            <a:off x="298172" y="234151"/>
            <a:ext cx="8845827" cy="6520218"/>
          </a:xfrm>
          <a:prstGeom prst="rect">
            <a:avLst/>
          </a:prstGeom>
        </p:spPr>
      </p:pic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 descr=" 7"/>
          <p:cNvSpPr txBox="1"/>
          <p:nvPr/>
        </p:nvSpPr>
        <p:spPr>
          <a:xfrm>
            <a:off x="298172" y="234151"/>
            <a:ext cx="2365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Paul in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the Agora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6" name="Picture 5" descr="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9890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8395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 descr=" 10"/>
          <p:cNvCxnSpPr/>
          <p:nvPr/>
        </p:nvCxnSpPr>
        <p:spPr>
          <a:xfrm flipH="1">
            <a:off x="3082234" y="1541047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316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2358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 descr=" 10"/>
          <p:cNvCxnSpPr/>
          <p:nvPr/>
        </p:nvCxnSpPr>
        <p:spPr>
          <a:xfrm flipH="1">
            <a:off x="3082234" y="1541047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 descr=" 11"/>
          <p:cNvSpPr txBox="1"/>
          <p:nvPr/>
        </p:nvSpPr>
        <p:spPr>
          <a:xfrm>
            <a:off x="245953" y="675530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7" name="Picture 6" descr="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316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9498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ectangle 4" descr=" 5"/>
          <p:cNvSpPr/>
          <p:nvPr/>
        </p:nvSpPr>
        <p:spPr>
          <a:xfrm>
            <a:off x="3504009" y="2696580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6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6" name="TextBox 5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4" name="Straight Connector 3" descr=" 9"/>
          <p:cNvCxnSpPr/>
          <p:nvPr/>
        </p:nvCxnSpPr>
        <p:spPr>
          <a:xfrm flipH="1" flipV="1">
            <a:off x="2982978" y="1794615"/>
            <a:ext cx="2105858" cy="90196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198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 descr=" 10"/>
          <p:cNvCxnSpPr/>
          <p:nvPr/>
        </p:nvCxnSpPr>
        <p:spPr>
          <a:xfrm flipH="1">
            <a:off x="3082234" y="1541047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 descr=" 11"/>
          <p:cNvSpPr txBox="1"/>
          <p:nvPr/>
        </p:nvSpPr>
        <p:spPr>
          <a:xfrm>
            <a:off x="245953" y="675530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7" name="TextBox 6" descr=" 12"/>
          <p:cNvSpPr txBox="1"/>
          <p:nvPr/>
        </p:nvSpPr>
        <p:spPr>
          <a:xfrm>
            <a:off x="-271810" y="1552807"/>
            <a:ext cx="4227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Truth only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from reasoning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9" name="Picture 8" descr="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316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9132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 descr=" 10"/>
          <p:cNvCxnSpPr/>
          <p:nvPr/>
        </p:nvCxnSpPr>
        <p:spPr>
          <a:xfrm flipH="1">
            <a:off x="3082234" y="1541047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 descr=" 11"/>
          <p:cNvSpPr txBox="1"/>
          <p:nvPr/>
        </p:nvSpPr>
        <p:spPr>
          <a:xfrm>
            <a:off x="245953" y="675530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7" name="TextBox 6" descr=" 12"/>
          <p:cNvSpPr txBox="1"/>
          <p:nvPr/>
        </p:nvSpPr>
        <p:spPr>
          <a:xfrm>
            <a:off x="-271810" y="1552807"/>
            <a:ext cx="4227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Truth only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from reasoning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9" name="TextBox 8" descr=" 13"/>
          <p:cNvSpPr txBox="1"/>
          <p:nvPr/>
        </p:nvSpPr>
        <p:spPr>
          <a:xfrm>
            <a:off x="80617" y="3045637"/>
            <a:ext cx="3627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4273C5"/>
                </a:solidFill>
              </a:rPr>
              <a:t>Happiness is life’s highest goal</a:t>
            </a:r>
            <a:endParaRPr lang="en-US" sz="4000" spc="-150" dirty="0">
              <a:solidFill>
                <a:srgbClr val="4273C5"/>
              </a:solidFill>
            </a:endParaRPr>
          </a:p>
        </p:txBody>
      </p:sp>
      <p:pic>
        <p:nvPicPr>
          <p:cNvPr id="11" name="Picture 10" descr="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316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288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316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Connector 9" descr=" 10"/>
          <p:cNvCxnSpPr/>
          <p:nvPr/>
        </p:nvCxnSpPr>
        <p:spPr>
          <a:xfrm flipH="1">
            <a:off x="3082234" y="1541047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 descr=" 11"/>
          <p:cNvSpPr txBox="1"/>
          <p:nvPr/>
        </p:nvSpPr>
        <p:spPr>
          <a:xfrm>
            <a:off x="245953" y="675530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2" name="TextBox 11" descr=" 12"/>
          <p:cNvSpPr txBox="1"/>
          <p:nvPr/>
        </p:nvSpPr>
        <p:spPr>
          <a:xfrm>
            <a:off x="-271810" y="1552807"/>
            <a:ext cx="4227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Truth only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from reasoning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3" name="TextBox 12" descr=" 13"/>
          <p:cNvSpPr txBox="1"/>
          <p:nvPr/>
        </p:nvSpPr>
        <p:spPr>
          <a:xfrm>
            <a:off x="80617" y="3045637"/>
            <a:ext cx="3627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4273C5"/>
                </a:solidFill>
              </a:rPr>
              <a:t>Happiness is life’s highest goal</a:t>
            </a:r>
            <a:endParaRPr lang="en-US" sz="4000" spc="-150" dirty="0">
              <a:solidFill>
                <a:srgbClr val="4273C5"/>
              </a:solidFill>
            </a:endParaRPr>
          </a:p>
        </p:txBody>
      </p:sp>
      <p:sp>
        <p:nvSpPr>
          <p:cNvPr id="14" name="TextBox 13" descr=" 14"/>
          <p:cNvSpPr txBox="1"/>
          <p:nvPr/>
        </p:nvSpPr>
        <p:spPr>
          <a:xfrm>
            <a:off x="-39757" y="4584447"/>
            <a:ext cx="340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4273C5"/>
                </a:solidFill>
              </a:rPr>
              <a:t>No life</a:t>
            </a:r>
          </a:p>
          <a:p>
            <a:pPr algn="ctr"/>
            <a:r>
              <a:rPr lang="en-US" sz="4000" spc="-150" dirty="0" smtClean="0">
                <a:solidFill>
                  <a:srgbClr val="4273C5"/>
                </a:solidFill>
              </a:rPr>
              <a:t>after death</a:t>
            </a:r>
            <a:endParaRPr lang="en-US" sz="4000" spc="-150" dirty="0">
              <a:solidFill>
                <a:srgbClr val="4273C5"/>
              </a:solidFill>
            </a:endParaRPr>
          </a:p>
        </p:txBody>
      </p:sp>
      <p:cxnSp>
        <p:nvCxnSpPr>
          <p:cNvPr id="21" name="Straight Connector 20" descr=" 21"/>
          <p:cNvCxnSpPr/>
          <p:nvPr/>
        </p:nvCxnSpPr>
        <p:spPr>
          <a:xfrm>
            <a:off x="6778487" y="2564296"/>
            <a:ext cx="1498749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965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316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Connector 9" descr=" 10"/>
          <p:cNvCxnSpPr/>
          <p:nvPr/>
        </p:nvCxnSpPr>
        <p:spPr>
          <a:xfrm flipH="1">
            <a:off x="3082234" y="1541047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 descr=" 11"/>
          <p:cNvSpPr txBox="1"/>
          <p:nvPr/>
        </p:nvSpPr>
        <p:spPr>
          <a:xfrm>
            <a:off x="245953" y="675530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2" name="TextBox 11" descr=" 12"/>
          <p:cNvSpPr txBox="1"/>
          <p:nvPr/>
        </p:nvSpPr>
        <p:spPr>
          <a:xfrm>
            <a:off x="-271810" y="1552807"/>
            <a:ext cx="4227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Truth only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from reasoning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3" name="TextBox 12" descr=" 13"/>
          <p:cNvSpPr txBox="1"/>
          <p:nvPr/>
        </p:nvSpPr>
        <p:spPr>
          <a:xfrm>
            <a:off x="80617" y="3045637"/>
            <a:ext cx="3627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4273C5"/>
                </a:solidFill>
              </a:rPr>
              <a:t>Happiness is life’s highest goal</a:t>
            </a:r>
            <a:endParaRPr lang="en-US" sz="4000" spc="-150" dirty="0">
              <a:solidFill>
                <a:srgbClr val="4273C5"/>
              </a:solidFill>
            </a:endParaRPr>
          </a:p>
        </p:txBody>
      </p:sp>
      <p:sp>
        <p:nvSpPr>
          <p:cNvPr id="14" name="TextBox 13" descr=" 14"/>
          <p:cNvSpPr txBox="1"/>
          <p:nvPr/>
        </p:nvSpPr>
        <p:spPr>
          <a:xfrm>
            <a:off x="-39757" y="4584447"/>
            <a:ext cx="340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4273C5"/>
                </a:solidFill>
              </a:rPr>
              <a:t>No life</a:t>
            </a:r>
          </a:p>
          <a:p>
            <a:pPr algn="ctr"/>
            <a:r>
              <a:rPr lang="en-US" sz="4000" spc="-150" dirty="0" smtClean="0">
                <a:solidFill>
                  <a:srgbClr val="4273C5"/>
                </a:solidFill>
              </a:rPr>
              <a:t>after death</a:t>
            </a:r>
            <a:endParaRPr lang="en-US" sz="4000" spc="-150" dirty="0">
              <a:solidFill>
                <a:srgbClr val="4273C5"/>
              </a:solidFill>
            </a:endParaRPr>
          </a:p>
        </p:txBody>
      </p:sp>
      <p:sp>
        <p:nvSpPr>
          <p:cNvPr id="15" name="TextBox 14" descr=" 17"/>
          <p:cNvSpPr txBox="1"/>
          <p:nvPr/>
        </p:nvSpPr>
        <p:spPr>
          <a:xfrm>
            <a:off x="8277236" y="808295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21" name="Straight Connector 20" descr=" 21"/>
          <p:cNvCxnSpPr/>
          <p:nvPr/>
        </p:nvCxnSpPr>
        <p:spPr>
          <a:xfrm>
            <a:off x="6778487" y="2564296"/>
            <a:ext cx="1498749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839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316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Connector 9" descr=" 10"/>
          <p:cNvCxnSpPr/>
          <p:nvPr/>
        </p:nvCxnSpPr>
        <p:spPr>
          <a:xfrm flipH="1">
            <a:off x="3082234" y="1541047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 descr=" 11"/>
          <p:cNvSpPr txBox="1"/>
          <p:nvPr/>
        </p:nvSpPr>
        <p:spPr>
          <a:xfrm>
            <a:off x="245953" y="675530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2" name="TextBox 11" descr=" 12"/>
          <p:cNvSpPr txBox="1"/>
          <p:nvPr/>
        </p:nvSpPr>
        <p:spPr>
          <a:xfrm>
            <a:off x="-271810" y="1552807"/>
            <a:ext cx="4227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Truth only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from reasoning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3" name="TextBox 12" descr=" 13"/>
          <p:cNvSpPr txBox="1"/>
          <p:nvPr/>
        </p:nvSpPr>
        <p:spPr>
          <a:xfrm>
            <a:off x="80617" y="3045637"/>
            <a:ext cx="3627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4273C5"/>
                </a:solidFill>
              </a:rPr>
              <a:t>Happiness is life’s highest goal</a:t>
            </a:r>
            <a:endParaRPr lang="en-US" sz="4000" spc="-150" dirty="0">
              <a:solidFill>
                <a:srgbClr val="4273C5"/>
              </a:solidFill>
            </a:endParaRPr>
          </a:p>
        </p:txBody>
      </p:sp>
      <p:sp>
        <p:nvSpPr>
          <p:cNvPr id="14" name="TextBox 13" descr=" 14"/>
          <p:cNvSpPr txBox="1"/>
          <p:nvPr/>
        </p:nvSpPr>
        <p:spPr>
          <a:xfrm>
            <a:off x="-39757" y="4584447"/>
            <a:ext cx="340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4273C5"/>
                </a:solidFill>
              </a:rPr>
              <a:t>No life</a:t>
            </a:r>
          </a:p>
          <a:p>
            <a:pPr algn="ctr"/>
            <a:r>
              <a:rPr lang="en-US" sz="4000" spc="-150" dirty="0" smtClean="0">
                <a:solidFill>
                  <a:srgbClr val="4273C5"/>
                </a:solidFill>
              </a:rPr>
              <a:t>after death</a:t>
            </a:r>
            <a:endParaRPr lang="en-US" sz="4000" spc="-150" dirty="0">
              <a:solidFill>
                <a:srgbClr val="4273C5"/>
              </a:solidFill>
            </a:endParaRPr>
          </a:p>
        </p:txBody>
      </p:sp>
      <p:sp>
        <p:nvSpPr>
          <p:cNvPr id="15" name="TextBox 14" descr=" 17"/>
          <p:cNvSpPr txBox="1"/>
          <p:nvPr/>
        </p:nvSpPr>
        <p:spPr>
          <a:xfrm>
            <a:off x="8277236" y="808295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6" name="TextBox 15" descr=" 18"/>
          <p:cNvSpPr txBox="1"/>
          <p:nvPr/>
        </p:nvSpPr>
        <p:spPr>
          <a:xfrm>
            <a:off x="7759473" y="1685572"/>
            <a:ext cx="422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Non-emotional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21" name="Straight Connector 20" descr=" 21"/>
          <p:cNvCxnSpPr/>
          <p:nvPr/>
        </p:nvCxnSpPr>
        <p:spPr>
          <a:xfrm>
            <a:off x="6778487" y="2564296"/>
            <a:ext cx="1498749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8143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316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Connector 9" descr=" 10"/>
          <p:cNvCxnSpPr/>
          <p:nvPr/>
        </p:nvCxnSpPr>
        <p:spPr>
          <a:xfrm flipH="1">
            <a:off x="3082234" y="1541047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 descr=" 11"/>
          <p:cNvSpPr txBox="1"/>
          <p:nvPr/>
        </p:nvSpPr>
        <p:spPr>
          <a:xfrm>
            <a:off x="245953" y="675530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2" name="TextBox 11" descr=" 12"/>
          <p:cNvSpPr txBox="1"/>
          <p:nvPr/>
        </p:nvSpPr>
        <p:spPr>
          <a:xfrm>
            <a:off x="-271810" y="1552807"/>
            <a:ext cx="4227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Truth only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from reasoning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3" name="TextBox 12" descr=" 13"/>
          <p:cNvSpPr txBox="1"/>
          <p:nvPr/>
        </p:nvSpPr>
        <p:spPr>
          <a:xfrm>
            <a:off x="80617" y="3045637"/>
            <a:ext cx="3627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4273C5"/>
                </a:solidFill>
              </a:rPr>
              <a:t>Happiness is life’s highest goal</a:t>
            </a:r>
            <a:endParaRPr lang="en-US" sz="4000" spc="-150" dirty="0">
              <a:solidFill>
                <a:srgbClr val="4273C5"/>
              </a:solidFill>
            </a:endParaRPr>
          </a:p>
        </p:txBody>
      </p:sp>
      <p:sp>
        <p:nvSpPr>
          <p:cNvPr id="14" name="TextBox 13" descr=" 14"/>
          <p:cNvSpPr txBox="1"/>
          <p:nvPr/>
        </p:nvSpPr>
        <p:spPr>
          <a:xfrm>
            <a:off x="-39757" y="4584447"/>
            <a:ext cx="340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 smtClean="0">
                <a:solidFill>
                  <a:srgbClr val="4273C5"/>
                </a:solidFill>
              </a:rPr>
              <a:t>No life</a:t>
            </a:r>
          </a:p>
          <a:p>
            <a:pPr algn="ctr"/>
            <a:r>
              <a:rPr lang="en-US" sz="4000" spc="-150" dirty="0" smtClean="0">
                <a:solidFill>
                  <a:srgbClr val="4273C5"/>
                </a:solidFill>
              </a:rPr>
              <a:t>after death</a:t>
            </a:r>
            <a:endParaRPr lang="en-US" sz="4000" spc="-150" dirty="0">
              <a:solidFill>
                <a:srgbClr val="4273C5"/>
              </a:solidFill>
            </a:endParaRPr>
          </a:p>
        </p:txBody>
      </p:sp>
      <p:sp>
        <p:nvSpPr>
          <p:cNvPr id="15" name="TextBox 14" descr=" 17"/>
          <p:cNvSpPr txBox="1"/>
          <p:nvPr/>
        </p:nvSpPr>
        <p:spPr>
          <a:xfrm>
            <a:off x="8277236" y="808295"/>
            <a:ext cx="3191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Materialists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6" name="TextBox 15" descr=" 18"/>
          <p:cNvSpPr txBox="1"/>
          <p:nvPr/>
        </p:nvSpPr>
        <p:spPr>
          <a:xfrm>
            <a:off x="7759473" y="1685572"/>
            <a:ext cx="422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Non-emotional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21" name="Straight Connector 20" descr=" 21"/>
          <p:cNvCxnSpPr/>
          <p:nvPr/>
        </p:nvCxnSpPr>
        <p:spPr>
          <a:xfrm>
            <a:off x="6778487" y="2564296"/>
            <a:ext cx="1498749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4749" y="2753169"/>
            <a:ext cx="4988911" cy="374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05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 rotWithShape="1">
          <a:blip r:embed="rId3"/>
          <a:srcRect b="6283"/>
          <a:stretch/>
        </p:blipFill>
        <p:spPr>
          <a:xfrm>
            <a:off x="298172" y="234151"/>
            <a:ext cx="8845827" cy="6520218"/>
          </a:xfrm>
          <a:prstGeom prst="rect">
            <a:avLst/>
          </a:prstGeom>
        </p:spPr>
      </p:pic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 descr=" 7"/>
          <p:cNvSpPr txBox="1"/>
          <p:nvPr/>
        </p:nvSpPr>
        <p:spPr>
          <a:xfrm>
            <a:off x="298172" y="234151"/>
            <a:ext cx="2365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Paul in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the Agora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404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 rotWithShape="1">
          <a:blip r:embed="rId3"/>
          <a:srcRect b="6283"/>
          <a:stretch/>
        </p:blipFill>
        <p:spPr>
          <a:xfrm>
            <a:off x="298172" y="234151"/>
            <a:ext cx="8845827" cy="6520218"/>
          </a:xfrm>
          <a:prstGeom prst="rect">
            <a:avLst/>
          </a:prstGeom>
        </p:spPr>
      </p:pic>
      <p:sp>
        <p:nvSpPr>
          <p:cNvPr id="5" name="Freeform 4" descr=" 5"/>
          <p:cNvSpPr/>
          <p:nvPr/>
        </p:nvSpPr>
        <p:spPr>
          <a:xfrm>
            <a:off x="377687" y="318052"/>
            <a:ext cx="2226365" cy="1212574"/>
          </a:xfrm>
          <a:custGeom>
            <a:avLst/>
            <a:gdLst>
              <a:gd name="connsiteX0" fmla="*/ 298174 w 2226365"/>
              <a:gd name="connsiteY0" fmla="*/ 19878 h 1212574"/>
              <a:gd name="connsiteX1" fmla="*/ 2226365 w 2226365"/>
              <a:gd name="connsiteY1" fmla="*/ 0 h 1212574"/>
              <a:gd name="connsiteX2" fmla="*/ 2226365 w 2226365"/>
              <a:gd name="connsiteY2" fmla="*/ 1013791 h 1212574"/>
              <a:gd name="connsiteX3" fmla="*/ 1789043 w 2226365"/>
              <a:gd name="connsiteY3" fmla="*/ 1212574 h 1212574"/>
              <a:gd name="connsiteX4" fmla="*/ 0 w 2226365"/>
              <a:gd name="connsiteY4" fmla="*/ 1212574 h 1212574"/>
              <a:gd name="connsiteX5" fmla="*/ 0 w 2226365"/>
              <a:gd name="connsiteY5" fmla="*/ 397565 h 1212574"/>
              <a:gd name="connsiteX6" fmla="*/ 298174 w 2226365"/>
              <a:gd name="connsiteY6" fmla="*/ 19878 h 121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365" h="1212574">
                <a:moveTo>
                  <a:pt x="298174" y="19878"/>
                </a:moveTo>
                <a:lnTo>
                  <a:pt x="2226365" y="0"/>
                </a:lnTo>
                <a:lnTo>
                  <a:pt x="2226365" y="1013791"/>
                </a:lnTo>
                <a:lnTo>
                  <a:pt x="1789043" y="1212574"/>
                </a:lnTo>
                <a:lnTo>
                  <a:pt x="0" y="1212574"/>
                </a:lnTo>
                <a:lnTo>
                  <a:pt x="0" y="397565"/>
                </a:lnTo>
                <a:lnTo>
                  <a:pt x="298174" y="198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 descr=" 7"/>
          <p:cNvSpPr txBox="1"/>
          <p:nvPr/>
        </p:nvSpPr>
        <p:spPr>
          <a:xfrm>
            <a:off x="298172" y="234151"/>
            <a:ext cx="2365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Paul in</a:t>
            </a:r>
          </a:p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the Agora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6" name="TextBox 5" descr=" 9"/>
          <p:cNvSpPr txBox="1"/>
          <p:nvPr/>
        </p:nvSpPr>
        <p:spPr>
          <a:xfrm>
            <a:off x="8746434" y="234150"/>
            <a:ext cx="30802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smtClean="0"/>
              <a:t>Acts 17:18</a:t>
            </a:r>
            <a:r>
              <a:rPr lang="en-US" sz="5400" b="1" i="1" smtClean="0"/>
              <a:t>ff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741937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20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4561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4" name="TextBox 3" descr=" 6"/>
          <p:cNvSpPr txBox="1"/>
          <p:nvPr/>
        </p:nvSpPr>
        <p:spPr>
          <a:xfrm>
            <a:off x="5206968" y="865311"/>
            <a:ext cx="6223032" cy="2554545"/>
          </a:xfrm>
          <a:prstGeom prst="rect">
            <a:avLst/>
          </a:prstGeom>
          <a:solidFill>
            <a:schemeClr val="bg1"/>
          </a:solidFill>
          <a:ln>
            <a:solidFill>
              <a:srgbClr val="4273C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Epicureans and stoics believed the purpose in life was achieving happiness </a:t>
            </a:r>
            <a:r>
              <a:rPr lang="en-US" sz="4000" smtClean="0"/>
              <a:t>by moderating expectations</a:t>
            </a:r>
            <a:endParaRPr lang="en-US" sz="4000" dirty="0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20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2763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ectangle 4" descr=" 5"/>
          <p:cNvSpPr/>
          <p:nvPr/>
        </p:nvSpPr>
        <p:spPr>
          <a:xfrm>
            <a:off x="3504009" y="2696580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6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6" name="TextBox 5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4" name="Straight Connector 3" descr=" 9"/>
          <p:cNvCxnSpPr/>
          <p:nvPr/>
        </p:nvCxnSpPr>
        <p:spPr>
          <a:xfrm flipH="1" flipV="1">
            <a:off x="2982978" y="1794615"/>
            <a:ext cx="2105858" cy="90196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199" y="1061791"/>
            <a:ext cx="2312227" cy="2330013"/>
          </a:xfrm>
          <a:prstGeom prst="rect">
            <a:avLst/>
          </a:prstGeom>
        </p:spPr>
      </p:pic>
      <p:cxnSp>
        <p:nvCxnSpPr>
          <p:cNvPr id="8" name="Straight Connector 7" descr=" 13"/>
          <p:cNvCxnSpPr/>
          <p:nvPr/>
        </p:nvCxnSpPr>
        <p:spPr>
          <a:xfrm flipV="1">
            <a:off x="7715725" y="1794615"/>
            <a:ext cx="1586474" cy="8993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17"/>
          <p:cNvSpPr txBox="1"/>
          <p:nvPr/>
        </p:nvSpPr>
        <p:spPr>
          <a:xfrm>
            <a:off x="9502242" y="395764"/>
            <a:ext cx="1912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FAME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067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4" name="TextBox 3" descr=" 6"/>
          <p:cNvSpPr txBox="1"/>
          <p:nvPr/>
        </p:nvSpPr>
        <p:spPr>
          <a:xfrm>
            <a:off x="5206968" y="865311"/>
            <a:ext cx="6223032" cy="2554545"/>
          </a:xfrm>
          <a:prstGeom prst="rect">
            <a:avLst/>
          </a:prstGeom>
          <a:solidFill>
            <a:schemeClr val="bg1"/>
          </a:solidFill>
          <a:ln>
            <a:solidFill>
              <a:srgbClr val="4273C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Epicureans and stoics believed the purpose in life was achieving happiness </a:t>
            </a:r>
            <a:r>
              <a:rPr lang="en-US" sz="4000" smtClean="0"/>
              <a:t>by moderating expectations</a:t>
            </a:r>
            <a:endParaRPr lang="en-US" sz="4000" dirty="0"/>
          </a:p>
        </p:txBody>
      </p:sp>
      <p:pic>
        <p:nvPicPr>
          <p:cNvPr id="7" name="Picture 6" descr="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20" y="450817"/>
            <a:ext cx="3896864" cy="5938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 descr=" 8"/>
          <p:cNvSpPr txBox="1"/>
          <p:nvPr/>
        </p:nvSpPr>
        <p:spPr>
          <a:xfrm>
            <a:off x="5206968" y="3833607"/>
            <a:ext cx="6223032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Paul taught the purpose in life </a:t>
            </a:r>
            <a:r>
              <a:rPr lang="en-US" sz="4000" smtClean="0">
                <a:solidFill>
                  <a:srgbClr val="4273C5"/>
                </a:solidFill>
              </a:rPr>
              <a:t>was finding and knowing God, thereby gaining peace</a:t>
            </a:r>
            <a:endParaRPr lang="en-US" sz="4000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070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13" y="69847"/>
            <a:ext cx="10040178" cy="54764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52121" y="1312238"/>
            <a:ext cx="3001618" cy="874643"/>
          </a:xfrm>
          <a:prstGeom prst="rect">
            <a:avLst/>
          </a:prstGeom>
          <a:solidFill>
            <a:srgbClr val="F16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727773" y="1298468"/>
            <a:ext cx="27762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PAUL’S</a:t>
            </a:r>
            <a:endParaRPr lang="en-US" sz="6600" b="1" cap="none" spc="3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20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13" y="69847"/>
            <a:ext cx="10040178" cy="54764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52121" y="1312238"/>
            <a:ext cx="3001618" cy="874643"/>
          </a:xfrm>
          <a:prstGeom prst="rect">
            <a:avLst/>
          </a:prstGeom>
          <a:solidFill>
            <a:srgbClr val="F16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727773" y="1298468"/>
            <a:ext cx="27762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PAUL’S</a:t>
            </a:r>
            <a:endParaRPr lang="en-US" sz="6600" b="1" cap="none" spc="3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83633" y="4296493"/>
            <a:ext cx="90644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4273C5"/>
                </a:solidFill>
              </a:rPr>
              <a:t>Paul got to talk to high Roman rulers about Jesus </a:t>
            </a:r>
            <a:r>
              <a:rPr lang="en-US" sz="5400" b="1" smtClean="0">
                <a:solidFill>
                  <a:srgbClr val="4273C5"/>
                </a:solidFill>
              </a:rPr>
              <a:t>as Messiah</a:t>
            </a:r>
            <a:endParaRPr lang="en-US" sz="5400" b="1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2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74386" y="73769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an </a:t>
            </a:r>
            <a:r>
              <a:rPr lang="en-US" b="1" i="1" dirty="0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81324" y="2096102"/>
            <a:ext cx="11989989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472547" y="931394"/>
            <a:ext cx="1371600" cy="1162136"/>
            <a:chOff x="4686251" y="984717"/>
            <a:chExt cx="1371600" cy="1162136"/>
          </a:xfrm>
        </p:grpSpPr>
        <p:sp>
          <p:nvSpPr>
            <p:cNvPr id="45" name="TextBox 44"/>
            <p:cNvSpPr txBox="1"/>
            <p:nvPr/>
          </p:nvSpPr>
          <p:spPr>
            <a:xfrm>
              <a:off x="4686251" y="984717"/>
              <a:ext cx="137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/>
                <a:t>50AD</a:t>
              </a:r>
              <a:endParaRPr lang="en-US" sz="3600" dirty="0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372051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5561994" y="931394"/>
            <a:ext cx="1371600" cy="1162136"/>
            <a:chOff x="7863748" y="984717"/>
            <a:chExt cx="1371600" cy="1162136"/>
          </a:xfrm>
        </p:grpSpPr>
        <p:sp>
          <p:nvSpPr>
            <p:cNvPr id="41" name="TextBox 40"/>
            <p:cNvSpPr txBox="1"/>
            <p:nvPr/>
          </p:nvSpPr>
          <p:spPr>
            <a:xfrm>
              <a:off x="7863748" y="984717"/>
              <a:ext cx="137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/>
                <a:t>57AD</a:t>
              </a:r>
              <a:endParaRPr lang="en-US" sz="3600" dirty="0"/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8549548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ounded Rectangle 35"/>
          <p:cNvSpPr/>
          <p:nvPr/>
        </p:nvSpPr>
        <p:spPr>
          <a:xfrm>
            <a:off x="166172" y="2486225"/>
            <a:ext cx="5401252" cy="92205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41-54 Claudius is Emperor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566789" y="2486224"/>
            <a:ext cx="6407855" cy="92205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54-68 Nero is Emperor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328363" y="3515987"/>
            <a:ext cx="3719152" cy="20630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pc="-150" dirty="0" smtClean="0">
                <a:solidFill>
                  <a:schemeClr val="tx1"/>
                </a:solidFill>
              </a:rPr>
              <a:t>48-52 Cumanus is Rome’s procurator for Judea</a:t>
            </a:r>
            <a:endParaRPr lang="en-US" sz="3600" spc="-150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4066079" y="3515986"/>
            <a:ext cx="3816940" cy="20514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3600" spc="-150" dirty="0">
              <a:solidFill>
                <a:schemeClr val="tx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056927" y="5645731"/>
            <a:ext cx="2687192" cy="7649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spc="-150" dirty="0" smtClean="0">
                <a:solidFill>
                  <a:schemeClr val="tx1"/>
                </a:solidFill>
              </a:rPr>
              <a:t>Paul’s arrest</a:t>
            </a:r>
            <a:endParaRPr lang="en-US" sz="3800" spc="-150" dirty="0">
              <a:solidFill>
                <a:schemeClr val="tx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298519" y="944195"/>
            <a:ext cx="1371600" cy="1162136"/>
            <a:chOff x="9370894" y="975715"/>
            <a:chExt cx="1371600" cy="1162136"/>
          </a:xfrm>
        </p:grpSpPr>
        <p:sp>
          <p:nvSpPr>
            <p:cNvPr id="29" name="TextBox 28"/>
            <p:cNvSpPr txBox="1"/>
            <p:nvPr/>
          </p:nvSpPr>
          <p:spPr>
            <a:xfrm>
              <a:off x="9370894" y="975715"/>
              <a:ext cx="137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/>
                <a:t>60AD</a:t>
              </a:r>
              <a:endParaRPr lang="en-US" sz="3600" dirty="0"/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10056694" y="1745156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84680" y="942969"/>
            <a:ext cx="1371600" cy="1162136"/>
            <a:chOff x="1311630" y="769344"/>
            <a:chExt cx="1371600" cy="1162136"/>
          </a:xfrm>
        </p:grpSpPr>
        <p:sp>
          <p:nvSpPr>
            <p:cNvPr id="22" name="TextBox 21"/>
            <p:cNvSpPr txBox="1"/>
            <p:nvPr/>
          </p:nvSpPr>
          <p:spPr>
            <a:xfrm>
              <a:off x="1311630" y="769344"/>
              <a:ext cx="1371600" cy="6771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800" dirty="0" smtClean="0"/>
                <a:t>40AD</a:t>
              </a:r>
              <a:endParaRPr lang="en-US" sz="3800" dirty="0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1395530" y="1538785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973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74386" y="73769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an </a:t>
            </a:r>
            <a:r>
              <a:rPr lang="en-US" b="1" i="1" dirty="0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81324" y="2096102"/>
            <a:ext cx="11989989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472547" y="931394"/>
            <a:ext cx="1371600" cy="1162136"/>
            <a:chOff x="4686251" y="984717"/>
            <a:chExt cx="1371600" cy="1162136"/>
          </a:xfrm>
        </p:grpSpPr>
        <p:sp>
          <p:nvSpPr>
            <p:cNvPr id="45" name="TextBox 44"/>
            <p:cNvSpPr txBox="1"/>
            <p:nvPr/>
          </p:nvSpPr>
          <p:spPr>
            <a:xfrm>
              <a:off x="4686251" y="984717"/>
              <a:ext cx="137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/>
                <a:t>50AD</a:t>
              </a:r>
              <a:endParaRPr lang="en-US" sz="3600" dirty="0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372051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5561994" y="931394"/>
            <a:ext cx="1371600" cy="1162136"/>
            <a:chOff x="7863748" y="984717"/>
            <a:chExt cx="1371600" cy="1162136"/>
          </a:xfrm>
        </p:grpSpPr>
        <p:sp>
          <p:nvSpPr>
            <p:cNvPr id="41" name="TextBox 40"/>
            <p:cNvSpPr txBox="1"/>
            <p:nvPr/>
          </p:nvSpPr>
          <p:spPr>
            <a:xfrm>
              <a:off x="7863748" y="984717"/>
              <a:ext cx="137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/>
                <a:t>57AD</a:t>
              </a:r>
              <a:endParaRPr lang="en-US" sz="3600" dirty="0"/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8549548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ounded Rectangle 35"/>
          <p:cNvSpPr/>
          <p:nvPr/>
        </p:nvSpPr>
        <p:spPr>
          <a:xfrm>
            <a:off x="166172" y="2486225"/>
            <a:ext cx="5401252" cy="92205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41-54 Claudius is Emperor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566789" y="2486224"/>
            <a:ext cx="6407855" cy="92205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54-68 Nero is Emperor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328363" y="3515987"/>
            <a:ext cx="3719152" cy="20630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pc="-150" dirty="0" smtClean="0">
                <a:solidFill>
                  <a:schemeClr val="tx1"/>
                </a:solidFill>
              </a:rPr>
              <a:t>48-52 Cumanus is Rome’s procurator for Judea</a:t>
            </a:r>
            <a:endParaRPr lang="en-US" sz="3600" spc="-150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4066079" y="3515986"/>
            <a:ext cx="3816940" cy="20514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3600" spc="-150" dirty="0">
              <a:solidFill>
                <a:schemeClr val="tx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056927" y="5645731"/>
            <a:ext cx="2687192" cy="7649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spc="-150" dirty="0" smtClean="0">
                <a:solidFill>
                  <a:schemeClr val="tx1"/>
                </a:solidFill>
              </a:rPr>
              <a:t>Paul’s arrest</a:t>
            </a:r>
            <a:endParaRPr lang="en-US" sz="3800" spc="-150" dirty="0">
              <a:solidFill>
                <a:schemeClr val="tx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298519" y="944195"/>
            <a:ext cx="1371600" cy="1162136"/>
            <a:chOff x="9370894" y="975715"/>
            <a:chExt cx="1371600" cy="1162136"/>
          </a:xfrm>
        </p:grpSpPr>
        <p:sp>
          <p:nvSpPr>
            <p:cNvPr id="29" name="TextBox 28"/>
            <p:cNvSpPr txBox="1"/>
            <p:nvPr/>
          </p:nvSpPr>
          <p:spPr>
            <a:xfrm>
              <a:off x="9370894" y="975715"/>
              <a:ext cx="137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/>
                <a:t>60AD</a:t>
              </a:r>
              <a:endParaRPr lang="en-US" sz="3600" dirty="0"/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10056694" y="1745156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ounded Rectangle 18" descr=" 54"/>
          <p:cNvSpPr/>
          <p:nvPr/>
        </p:nvSpPr>
        <p:spPr>
          <a:xfrm>
            <a:off x="7870157" y="3513948"/>
            <a:ext cx="3739254" cy="20534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pc="-150" dirty="0" smtClean="0">
                <a:solidFill>
                  <a:schemeClr val="tx1"/>
                </a:solidFill>
              </a:rPr>
              <a:t>59-62 Festus is Rome’s procurator for Judea</a:t>
            </a:r>
            <a:endParaRPr lang="en-US" sz="3600" spc="-150" dirty="0">
              <a:solidFill>
                <a:schemeClr val="tx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84680" y="942969"/>
            <a:ext cx="1371600" cy="1162136"/>
            <a:chOff x="1311630" y="769344"/>
            <a:chExt cx="1371600" cy="1162136"/>
          </a:xfrm>
        </p:grpSpPr>
        <p:sp>
          <p:nvSpPr>
            <p:cNvPr id="22" name="TextBox 21"/>
            <p:cNvSpPr txBox="1"/>
            <p:nvPr/>
          </p:nvSpPr>
          <p:spPr>
            <a:xfrm>
              <a:off x="1311630" y="769344"/>
              <a:ext cx="1371600" cy="6771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800" dirty="0" smtClean="0"/>
                <a:t>40AD</a:t>
              </a:r>
              <a:endParaRPr lang="en-US" sz="3800" dirty="0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1395530" y="1538785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181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74386" y="73769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an </a:t>
            </a:r>
            <a:r>
              <a:rPr lang="en-US" b="1" i="1" dirty="0" smtClean="0"/>
              <a:t>apostle</a:t>
            </a:r>
            <a:endParaRPr lang="en-US" dirty="0"/>
          </a:p>
        </p:txBody>
      </p:sp>
      <p:sp>
        <p:nvSpPr>
          <p:cNvPr id="10" name="TextBox 9" descr=" 10"/>
          <p:cNvSpPr txBox="1"/>
          <p:nvPr/>
        </p:nvSpPr>
        <p:spPr>
          <a:xfrm>
            <a:off x="187184" y="252992"/>
            <a:ext cx="117411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Timeline of Relevant Events </a:t>
            </a:r>
            <a:r>
              <a:rPr lang="en-US" sz="4000" smtClean="0"/>
              <a:t>and History</a:t>
            </a:r>
            <a:endParaRPr lang="en-US" sz="4000" b="1" spc="300" dirty="0">
              <a:solidFill>
                <a:srgbClr val="FF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81324" y="2096102"/>
            <a:ext cx="11989989" cy="327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472547" y="931394"/>
            <a:ext cx="1371600" cy="1162136"/>
            <a:chOff x="4686251" y="984717"/>
            <a:chExt cx="1371600" cy="1162136"/>
          </a:xfrm>
        </p:grpSpPr>
        <p:sp>
          <p:nvSpPr>
            <p:cNvPr id="45" name="TextBox 44"/>
            <p:cNvSpPr txBox="1"/>
            <p:nvPr/>
          </p:nvSpPr>
          <p:spPr>
            <a:xfrm>
              <a:off x="4686251" y="984717"/>
              <a:ext cx="137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/>
                <a:t>50AD</a:t>
              </a:r>
              <a:endParaRPr lang="en-US" sz="3600" dirty="0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372051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5561994" y="931394"/>
            <a:ext cx="1371600" cy="1162136"/>
            <a:chOff x="7863748" y="984717"/>
            <a:chExt cx="1371600" cy="1162136"/>
          </a:xfrm>
        </p:grpSpPr>
        <p:sp>
          <p:nvSpPr>
            <p:cNvPr id="41" name="TextBox 40"/>
            <p:cNvSpPr txBox="1"/>
            <p:nvPr/>
          </p:nvSpPr>
          <p:spPr>
            <a:xfrm>
              <a:off x="7863748" y="984717"/>
              <a:ext cx="137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/>
                <a:t>57AD</a:t>
              </a:r>
              <a:endParaRPr lang="en-US" sz="3600" dirty="0"/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8549548" y="1754158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ounded Rectangle 35"/>
          <p:cNvSpPr/>
          <p:nvPr/>
        </p:nvSpPr>
        <p:spPr>
          <a:xfrm>
            <a:off x="166172" y="2486225"/>
            <a:ext cx="5401252" cy="92205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41-54 Claudius is Emperor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566789" y="2486224"/>
            <a:ext cx="6407855" cy="92205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54-68 Nero is Emperor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328363" y="3515987"/>
            <a:ext cx="3719152" cy="20630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pc="-150" dirty="0" smtClean="0">
                <a:solidFill>
                  <a:schemeClr val="tx1"/>
                </a:solidFill>
              </a:rPr>
              <a:t>48-52 Cumanus is Rome’s procurator for Judea</a:t>
            </a:r>
            <a:endParaRPr lang="en-US" sz="3600" spc="-150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4066079" y="3515986"/>
            <a:ext cx="3816940" cy="20514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pc="-150" dirty="0" smtClean="0">
                <a:solidFill>
                  <a:schemeClr val="tx1"/>
                </a:solidFill>
              </a:rPr>
              <a:t>52-59 Felix is Rome’s procurator for Judea</a:t>
            </a:r>
            <a:endParaRPr lang="en-US" sz="3600" spc="-150" dirty="0">
              <a:solidFill>
                <a:schemeClr val="tx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056927" y="5645731"/>
            <a:ext cx="2687192" cy="7649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spc="-150" dirty="0" smtClean="0">
                <a:solidFill>
                  <a:schemeClr val="tx1"/>
                </a:solidFill>
              </a:rPr>
              <a:t>Paul’s arrest</a:t>
            </a:r>
            <a:endParaRPr lang="en-US" sz="3800" spc="-150" dirty="0">
              <a:solidFill>
                <a:schemeClr val="tx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298519" y="944195"/>
            <a:ext cx="1371600" cy="1162136"/>
            <a:chOff x="9370894" y="975715"/>
            <a:chExt cx="1371600" cy="1162136"/>
          </a:xfrm>
        </p:grpSpPr>
        <p:sp>
          <p:nvSpPr>
            <p:cNvPr id="29" name="TextBox 28"/>
            <p:cNvSpPr txBox="1"/>
            <p:nvPr/>
          </p:nvSpPr>
          <p:spPr>
            <a:xfrm>
              <a:off x="9370894" y="975715"/>
              <a:ext cx="1371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/>
                <a:t>60AD</a:t>
              </a:r>
              <a:endParaRPr lang="en-US" sz="3600" dirty="0"/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10056694" y="1745156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ounded Rectangle 18" descr=" 54"/>
          <p:cNvSpPr/>
          <p:nvPr/>
        </p:nvSpPr>
        <p:spPr>
          <a:xfrm>
            <a:off x="7870157" y="3513948"/>
            <a:ext cx="3739254" cy="20534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pc="-150" dirty="0" smtClean="0">
                <a:solidFill>
                  <a:schemeClr val="tx1"/>
                </a:solidFill>
              </a:rPr>
              <a:t>59-62 Festus is Rome’s procurator for Judea</a:t>
            </a:r>
            <a:endParaRPr lang="en-US" sz="3600" spc="-150" dirty="0">
              <a:solidFill>
                <a:schemeClr val="tx1"/>
              </a:solidFill>
            </a:endParaRPr>
          </a:p>
        </p:txBody>
      </p:sp>
      <p:sp>
        <p:nvSpPr>
          <p:cNvPr id="20" name="Rounded Rectangle 19" descr=" 55"/>
          <p:cNvSpPr/>
          <p:nvPr/>
        </p:nvSpPr>
        <p:spPr>
          <a:xfrm>
            <a:off x="7752285" y="5650273"/>
            <a:ext cx="3157527" cy="7649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spc="-150" dirty="0" smtClean="0">
                <a:solidFill>
                  <a:schemeClr val="tx1"/>
                </a:solidFill>
              </a:rPr>
              <a:t>&amp; incarceration</a:t>
            </a:r>
            <a:endParaRPr lang="en-US" sz="3800" spc="-150" dirty="0">
              <a:solidFill>
                <a:schemeClr val="tx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84680" y="942969"/>
            <a:ext cx="1371600" cy="1162136"/>
            <a:chOff x="1311630" y="769344"/>
            <a:chExt cx="1371600" cy="1162136"/>
          </a:xfrm>
        </p:grpSpPr>
        <p:sp>
          <p:nvSpPr>
            <p:cNvPr id="22" name="TextBox 21"/>
            <p:cNvSpPr txBox="1"/>
            <p:nvPr/>
          </p:nvSpPr>
          <p:spPr>
            <a:xfrm>
              <a:off x="1311630" y="769344"/>
              <a:ext cx="1371600" cy="6771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800" dirty="0" smtClean="0"/>
                <a:t>40AD</a:t>
              </a:r>
              <a:endParaRPr lang="en-US" sz="3800" dirty="0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1395530" y="1538785"/>
              <a:ext cx="0" cy="3926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5753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13" y="69847"/>
            <a:ext cx="10040178" cy="5476460"/>
          </a:xfrm>
          <a:prstGeom prst="rect">
            <a:avLst/>
          </a:prstGeom>
        </p:spPr>
      </p:pic>
      <p:sp>
        <p:nvSpPr>
          <p:cNvPr id="5" name="Rectangle 4" descr=" 5"/>
          <p:cNvSpPr/>
          <p:nvPr/>
        </p:nvSpPr>
        <p:spPr>
          <a:xfrm>
            <a:off x="4552121" y="1312238"/>
            <a:ext cx="3001618" cy="874643"/>
          </a:xfrm>
          <a:prstGeom prst="rect">
            <a:avLst/>
          </a:prstGeom>
          <a:solidFill>
            <a:srgbClr val="F16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 descr=" 6"/>
          <p:cNvSpPr/>
          <p:nvPr/>
        </p:nvSpPr>
        <p:spPr>
          <a:xfrm>
            <a:off x="4727773" y="1263743"/>
            <a:ext cx="27762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PAUL’S</a:t>
            </a:r>
            <a:endParaRPr lang="en-US" sz="6600" b="1" cap="none" spc="3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8665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13" y="69847"/>
            <a:ext cx="10040178" cy="5476460"/>
          </a:xfrm>
          <a:prstGeom prst="rect">
            <a:avLst/>
          </a:prstGeom>
        </p:spPr>
      </p:pic>
      <p:sp>
        <p:nvSpPr>
          <p:cNvPr id="5" name="Rectangle 4" descr=" 5"/>
          <p:cNvSpPr/>
          <p:nvPr/>
        </p:nvSpPr>
        <p:spPr>
          <a:xfrm>
            <a:off x="4552121" y="1312238"/>
            <a:ext cx="3001618" cy="874643"/>
          </a:xfrm>
          <a:prstGeom prst="rect">
            <a:avLst/>
          </a:prstGeom>
          <a:solidFill>
            <a:srgbClr val="F16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 descr=" 6"/>
          <p:cNvSpPr/>
          <p:nvPr/>
        </p:nvSpPr>
        <p:spPr>
          <a:xfrm>
            <a:off x="4727773" y="1263743"/>
            <a:ext cx="27762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PAUL’S</a:t>
            </a:r>
            <a:endParaRPr lang="en-US" sz="6600" b="1" cap="none" spc="3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TextBox 6" descr=" 8"/>
          <p:cNvSpPr txBox="1"/>
          <p:nvPr/>
        </p:nvSpPr>
        <p:spPr>
          <a:xfrm>
            <a:off x="1583633" y="4296493"/>
            <a:ext cx="90644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4273C5"/>
                </a:solidFill>
              </a:rPr>
              <a:t>Paul got to talk to high Roman rulers about Jesus as Messiah</a:t>
            </a:r>
            <a:endParaRPr lang="en-US" sz="5400" b="1" dirty="0">
              <a:solidFill>
                <a:srgbClr val="4273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131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5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6" name="TextBox 5" descr=" 11"/>
          <p:cNvSpPr txBox="1"/>
          <p:nvPr/>
        </p:nvSpPr>
        <p:spPr>
          <a:xfrm>
            <a:off x="5193798" y="1521687"/>
            <a:ext cx="6710028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Knowing that for many years you have been a judge over this nation, I cheerfully make my </a:t>
            </a:r>
            <a:r>
              <a:rPr lang="en-US" sz="3200" i="1" dirty="0" smtClean="0"/>
              <a:t>defense</a:t>
            </a:r>
            <a:r>
              <a:rPr lang="en-US" sz="3200" dirty="0" smtClean="0"/>
              <a:t>”</a:t>
            </a:r>
          </a:p>
          <a:p>
            <a:pPr algn="ctr"/>
            <a:r>
              <a:rPr lang="en-US" sz="3200" dirty="0" smtClean="0"/>
              <a:t>(Acts 24:10) </a:t>
            </a:r>
            <a:endParaRPr lang="en-US" sz="3200" dirty="0"/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61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ectangle 4" descr=" 5"/>
          <p:cNvSpPr/>
          <p:nvPr/>
        </p:nvSpPr>
        <p:spPr>
          <a:xfrm>
            <a:off x="3504009" y="2696580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6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6" name="TextBox 5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4" name="Straight Connector 3" descr=" 9"/>
          <p:cNvCxnSpPr/>
          <p:nvPr/>
        </p:nvCxnSpPr>
        <p:spPr>
          <a:xfrm flipH="1" flipV="1">
            <a:off x="2982978" y="1794615"/>
            <a:ext cx="2105858" cy="90196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199" y="1061791"/>
            <a:ext cx="2312227" cy="2330013"/>
          </a:xfrm>
          <a:prstGeom prst="rect">
            <a:avLst/>
          </a:prstGeom>
        </p:spPr>
      </p:pic>
      <p:cxnSp>
        <p:nvCxnSpPr>
          <p:cNvPr id="8" name="Straight Connector 7" descr=" 13"/>
          <p:cNvCxnSpPr/>
          <p:nvPr/>
        </p:nvCxnSpPr>
        <p:spPr>
          <a:xfrm flipV="1">
            <a:off x="7715725" y="1794615"/>
            <a:ext cx="1586474" cy="8993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17"/>
          <p:cNvSpPr txBox="1"/>
          <p:nvPr/>
        </p:nvSpPr>
        <p:spPr>
          <a:xfrm>
            <a:off x="9502242" y="395764"/>
            <a:ext cx="1912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FAME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4" name="TextBox 13" descr=" 18"/>
          <p:cNvSpPr txBox="1"/>
          <p:nvPr/>
        </p:nvSpPr>
        <p:spPr>
          <a:xfrm>
            <a:off x="1287458" y="6039138"/>
            <a:ext cx="3005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FORTUNE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3" name="Picture 12" descr=" 20"/>
          <p:cNvPicPr>
            <a:picLocks noChangeAspect="1"/>
          </p:cNvPicPr>
          <p:nvPr/>
        </p:nvPicPr>
        <p:blipFill rotWithShape="1">
          <a:blip r:embed="rId5"/>
          <a:srcRect l="8135" t="10436" r="11539" b="8175"/>
          <a:stretch/>
        </p:blipFill>
        <p:spPr>
          <a:xfrm>
            <a:off x="929483" y="3886266"/>
            <a:ext cx="3299792" cy="2229669"/>
          </a:xfrm>
          <a:prstGeom prst="rect">
            <a:avLst/>
          </a:prstGeom>
        </p:spPr>
      </p:pic>
      <p:cxnSp>
        <p:nvCxnSpPr>
          <p:cNvPr id="11" name="Straight Connector 10" descr=" 21"/>
          <p:cNvCxnSpPr/>
          <p:nvPr/>
        </p:nvCxnSpPr>
        <p:spPr>
          <a:xfrm flipV="1">
            <a:off x="5001771" y="3886267"/>
            <a:ext cx="0" cy="182990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 descr=" 23"/>
          <p:cNvCxnSpPr/>
          <p:nvPr/>
        </p:nvCxnSpPr>
        <p:spPr>
          <a:xfrm flipH="1">
            <a:off x="4292491" y="5716167"/>
            <a:ext cx="70928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606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6" name="TextBox 5" descr=" 11"/>
          <p:cNvSpPr txBox="1"/>
          <p:nvPr/>
        </p:nvSpPr>
        <p:spPr>
          <a:xfrm>
            <a:off x="5193798" y="1521687"/>
            <a:ext cx="6710028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Knowing that for many years you have been a judge over this nation, I cheerfully make my </a:t>
            </a:r>
            <a:r>
              <a:rPr lang="en-US" sz="3200" i="1" dirty="0" smtClean="0"/>
              <a:t>defense</a:t>
            </a:r>
            <a:r>
              <a:rPr lang="en-US" sz="3200" dirty="0" smtClean="0"/>
              <a:t>”</a:t>
            </a:r>
          </a:p>
          <a:p>
            <a:pPr algn="ctr"/>
            <a:r>
              <a:rPr lang="en-US" sz="3200" dirty="0" smtClean="0"/>
              <a:t>(Acts 24:10) </a:t>
            </a:r>
            <a:endParaRPr lang="en-US" sz="3200" dirty="0"/>
          </a:p>
        </p:txBody>
      </p:sp>
      <p:sp>
        <p:nvSpPr>
          <p:cNvPr id="8" name="TextBox 7" descr=" 14"/>
          <p:cNvSpPr txBox="1"/>
          <p:nvPr/>
        </p:nvSpPr>
        <p:spPr>
          <a:xfrm>
            <a:off x="6176843" y="4109044"/>
            <a:ext cx="4743938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 smtClean="0">
                <a:solidFill>
                  <a:srgbClr val="FF0000"/>
                </a:solidFill>
              </a:rPr>
              <a:t>The importance </a:t>
            </a:r>
            <a:r>
              <a:rPr lang="en-US" sz="4000" spc="-150" smtClean="0">
                <a:solidFill>
                  <a:srgbClr val="FF0000"/>
                </a:solidFill>
              </a:rPr>
              <a:t>of relationships</a:t>
            </a:r>
            <a:endParaRPr lang="en-US" sz="4000" spc="-150" dirty="0" smtClean="0">
              <a:solidFill>
                <a:srgbClr val="FF0000"/>
              </a:solidFill>
            </a:endParaRPr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98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 descr=" 11"/>
          <p:cNvSpPr txBox="1"/>
          <p:nvPr/>
        </p:nvSpPr>
        <p:spPr>
          <a:xfrm>
            <a:off x="5193798" y="1521687"/>
            <a:ext cx="6423949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At the same time he hoped that money would be given him by Paul. So he sent for him often and conversed with </a:t>
            </a:r>
            <a:r>
              <a:rPr lang="en-US" sz="3200" i="1" dirty="0" smtClean="0"/>
              <a:t>him</a:t>
            </a:r>
            <a:r>
              <a:rPr lang="en-US" sz="3200" dirty="0" smtClean="0"/>
              <a:t>” (Acts 24:26).</a:t>
            </a:r>
            <a:endParaRPr lang="en-US" sz="3200" dirty="0"/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7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 descr=" 11"/>
          <p:cNvSpPr txBox="1"/>
          <p:nvPr/>
        </p:nvSpPr>
        <p:spPr>
          <a:xfrm>
            <a:off x="5193798" y="1521687"/>
            <a:ext cx="6423949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At the same time he hoped that money would be given him by Paul. So he sent for him often and conversed with </a:t>
            </a:r>
            <a:r>
              <a:rPr lang="en-US" sz="3200" i="1" dirty="0" smtClean="0"/>
              <a:t>him</a:t>
            </a:r>
            <a:r>
              <a:rPr lang="en-US" sz="3200" dirty="0" smtClean="0"/>
              <a:t>” (Acts 24:26).</a:t>
            </a:r>
            <a:endParaRPr lang="en-US" sz="3200" dirty="0"/>
          </a:p>
        </p:txBody>
      </p:sp>
      <p:sp>
        <p:nvSpPr>
          <p:cNvPr id="8" name="TextBox 7" descr=" 14"/>
          <p:cNvSpPr txBox="1"/>
          <p:nvPr/>
        </p:nvSpPr>
        <p:spPr>
          <a:xfrm>
            <a:off x="5618444" y="4129742"/>
            <a:ext cx="557465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 smtClean="0">
                <a:solidFill>
                  <a:srgbClr val="FF0000"/>
                </a:solidFill>
              </a:rPr>
              <a:t>Why settle </a:t>
            </a:r>
            <a:r>
              <a:rPr lang="en-US" sz="4000" spc="-150" smtClean="0">
                <a:solidFill>
                  <a:srgbClr val="FF0000"/>
                </a:solidFill>
              </a:rPr>
              <a:t>for money?</a:t>
            </a:r>
            <a:endParaRPr lang="en-US" sz="4000" spc="-150" dirty="0" smtClean="0">
              <a:solidFill>
                <a:srgbClr val="FF0000"/>
              </a:solidFill>
            </a:endParaRPr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63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101617" y="674001"/>
            <a:ext cx="6735883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“</a:t>
            </a:r>
            <a:r>
              <a:rPr lang="en-US" sz="3600" i="1" dirty="0"/>
              <a:t>He is actually not far from each one of us, for, </a:t>
            </a:r>
            <a:r>
              <a:rPr lang="en-US" sz="3600" i="1" dirty="0" smtClean="0"/>
              <a:t>‘In </a:t>
            </a:r>
            <a:r>
              <a:rPr lang="en-US" sz="3600" i="1" dirty="0"/>
              <a:t>him we live and move and have our being</a:t>
            </a:r>
            <a:r>
              <a:rPr lang="en-US" sz="3600" i="1" dirty="0" smtClean="0"/>
              <a:t>;’ </a:t>
            </a:r>
            <a:r>
              <a:rPr lang="en-US" sz="3600" i="1" dirty="0"/>
              <a:t>as even some of your own poets have said, </a:t>
            </a:r>
            <a:r>
              <a:rPr lang="en-US" sz="3600" i="1" dirty="0" smtClean="0"/>
              <a:t>‘For </a:t>
            </a:r>
            <a:r>
              <a:rPr lang="en-US" sz="3600" i="1" dirty="0"/>
              <a:t>indeed we are his </a:t>
            </a:r>
            <a:r>
              <a:rPr lang="en-US" sz="3600" i="1" dirty="0" smtClean="0"/>
              <a:t>offspring’”</a:t>
            </a:r>
            <a:r>
              <a:rPr lang="en-US" sz="3600" dirty="0" smtClean="0"/>
              <a:t> </a:t>
            </a:r>
          </a:p>
          <a:p>
            <a:pPr algn="ctr"/>
            <a:r>
              <a:rPr lang="en-US" sz="3600" dirty="0" smtClean="0"/>
              <a:t>(Acts 17:28) </a:t>
            </a:r>
            <a:endParaRPr lang="en-US" sz="3600" spc="-150" dirty="0">
              <a:solidFill>
                <a:prstClr val="black"/>
              </a:solidFill>
            </a:endParaRPr>
          </a:p>
        </p:txBody>
      </p:sp>
      <p:grpSp>
        <p:nvGrpSpPr>
          <p:cNvPr id="2" name="Group 1" descr=" 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 smtClean="0">
                    <a:solidFill>
                      <a:prstClr val="black"/>
                    </a:solidFill>
                  </a:rPr>
                  <a:t>Points for home</a:t>
                </a:r>
                <a:endParaRPr lang="en-US" sz="4400" b="1" dirty="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4469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101617" y="674001"/>
            <a:ext cx="6735883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“</a:t>
            </a:r>
            <a:r>
              <a:rPr lang="en-US" sz="3600" i="1" dirty="0"/>
              <a:t>He is actually not far from each one of us, for, </a:t>
            </a:r>
            <a:r>
              <a:rPr lang="en-US" sz="3600" i="1" dirty="0" smtClean="0"/>
              <a:t>‘In </a:t>
            </a:r>
            <a:r>
              <a:rPr lang="en-US" sz="3600" i="1" dirty="0"/>
              <a:t>him we live and move and have our being</a:t>
            </a:r>
            <a:r>
              <a:rPr lang="en-US" sz="3600" i="1" dirty="0" smtClean="0"/>
              <a:t>;’ </a:t>
            </a:r>
            <a:r>
              <a:rPr lang="en-US" sz="3600" i="1" dirty="0"/>
              <a:t>as even some of your own poets have said, </a:t>
            </a:r>
            <a:r>
              <a:rPr lang="en-US" sz="3600" i="1" dirty="0" smtClean="0"/>
              <a:t>‘For </a:t>
            </a:r>
            <a:r>
              <a:rPr lang="en-US" sz="3600" i="1" dirty="0"/>
              <a:t>indeed we are his </a:t>
            </a:r>
            <a:r>
              <a:rPr lang="en-US" sz="3600" i="1" dirty="0" smtClean="0"/>
              <a:t>offspring’”</a:t>
            </a:r>
            <a:r>
              <a:rPr lang="en-US" sz="3600" dirty="0" smtClean="0"/>
              <a:t> </a:t>
            </a:r>
          </a:p>
          <a:p>
            <a:pPr algn="ctr"/>
            <a:r>
              <a:rPr lang="en-US" sz="3600" dirty="0" smtClean="0"/>
              <a:t>(Acts 17:28) </a:t>
            </a:r>
            <a:endParaRPr lang="en-US" sz="3600" spc="-150" dirty="0">
              <a:solidFill>
                <a:prstClr val="black"/>
              </a:solidFill>
            </a:endParaRPr>
          </a:p>
        </p:txBody>
      </p:sp>
      <p:sp>
        <p:nvSpPr>
          <p:cNvPr id="8" name="TextBox 7" descr=" 12"/>
          <p:cNvSpPr txBox="1"/>
          <p:nvPr/>
        </p:nvSpPr>
        <p:spPr>
          <a:xfrm>
            <a:off x="5553846" y="4388496"/>
            <a:ext cx="5831423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 smtClean="0">
                <a:solidFill>
                  <a:srgbClr val="FF0000"/>
                </a:solidFill>
              </a:rPr>
              <a:t>The greatest happiness comes from finding God, not </a:t>
            </a:r>
            <a:r>
              <a:rPr lang="en-US" sz="4000" spc="-150" smtClean="0">
                <a:solidFill>
                  <a:srgbClr val="FF0000"/>
                </a:solidFill>
              </a:rPr>
              <a:t>lowering expectations</a:t>
            </a:r>
            <a:endParaRPr lang="en-US" sz="4000" spc="-150" dirty="0" smtClean="0">
              <a:solidFill>
                <a:srgbClr val="FF0000"/>
              </a:solidFill>
            </a:endParaRPr>
          </a:p>
        </p:txBody>
      </p:sp>
      <p:grpSp>
        <p:nvGrpSpPr>
          <p:cNvPr id="2" name="Group 1" descr=" 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 smtClean="0">
                    <a:solidFill>
                      <a:prstClr val="black"/>
                    </a:solidFill>
                  </a:rPr>
                  <a:t>Points for home</a:t>
                </a:r>
                <a:endParaRPr lang="en-US" sz="4400" b="1" dirty="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4548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ectangle 4" descr=" 5"/>
          <p:cNvSpPr/>
          <p:nvPr/>
        </p:nvSpPr>
        <p:spPr>
          <a:xfrm>
            <a:off x="3504009" y="2696580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6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6" name="TextBox 5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4" name="Straight Connector 3" descr=" 9"/>
          <p:cNvCxnSpPr/>
          <p:nvPr/>
        </p:nvCxnSpPr>
        <p:spPr>
          <a:xfrm flipH="1" flipV="1">
            <a:off x="2982978" y="1794615"/>
            <a:ext cx="2105858" cy="90196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199" y="1061791"/>
            <a:ext cx="2312227" cy="2330013"/>
          </a:xfrm>
          <a:prstGeom prst="rect">
            <a:avLst/>
          </a:prstGeom>
        </p:spPr>
      </p:pic>
      <p:cxnSp>
        <p:nvCxnSpPr>
          <p:cNvPr id="8" name="Straight Connector 7" descr=" 13"/>
          <p:cNvCxnSpPr/>
          <p:nvPr/>
        </p:nvCxnSpPr>
        <p:spPr>
          <a:xfrm flipV="1">
            <a:off x="7715725" y="1794615"/>
            <a:ext cx="1586474" cy="8993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17"/>
          <p:cNvSpPr txBox="1"/>
          <p:nvPr/>
        </p:nvSpPr>
        <p:spPr>
          <a:xfrm>
            <a:off x="9502242" y="395764"/>
            <a:ext cx="1912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FAME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4" name="TextBox 13" descr=" 18"/>
          <p:cNvSpPr txBox="1"/>
          <p:nvPr/>
        </p:nvSpPr>
        <p:spPr>
          <a:xfrm>
            <a:off x="1287458" y="6039138"/>
            <a:ext cx="3005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FORTUNE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3" name="Picture 12" descr=" 20"/>
          <p:cNvPicPr>
            <a:picLocks noChangeAspect="1"/>
          </p:cNvPicPr>
          <p:nvPr/>
        </p:nvPicPr>
        <p:blipFill rotWithShape="1">
          <a:blip r:embed="rId5"/>
          <a:srcRect l="8135" t="10436" r="11539" b="8175"/>
          <a:stretch/>
        </p:blipFill>
        <p:spPr>
          <a:xfrm>
            <a:off x="929483" y="3886266"/>
            <a:ext cx="3299792" cy="2229669"/>
          </a:xfrm>
          <a:prstGeom prst="rect">
            <a:avLst/>
          </a:prstGeom>
        </p:spPr>
      </p:pic>
      <p:cxnSp>
        <p:nvCxnSpPr>
          <p:cNvPr id="11" name="Straight Connector 10" descr=" 21"/>
          <p:cNvCxnSpPr/>
          <p:nvPr/>
        </p:nvCxnSpPr>
        <p:spPr>
          <a:xfrm flipV="1">
            <a:off x="5001771" y="3886267"/>
            <a:ext cx="0" cy="182990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 descr=" 23"/>
          <p:cNvCxnSpPr/>
          <p:nvPr/>
        </p:nvCxnSpPr>
        <p:spPr>
          <a:xfrm flipH="1">
            <a:off x="4292491" y="5716167"/>
            <a:ext cx="70928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8302" y="4428744"/>
            <a:ext cx="4965700" cy="1473200"/>
          </a:xfrm>
          <a:prstGeom prst="rect">
            <a:avLst/>
          </a:prstGeom>
        </p:spPr>
      </p:pic>
      <p:cxnSp>
        <p:nvCxnSpPr>
          <p:cNvPr id="15" name="Straight Connector 14" descr=" 27"/>
          <p:cNvCxnSpPr/>
          <p:nvPr/>
        </p:nvCxnSpPr>
        <p:spPr>
          <a:xfrm flipH="1" flipV="1">
            <a:off x="7604602" y="3810008"/>
            <a:ext cx="1604421" cy="52460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042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Paul, </a:t>
            </a:r>
            <a:r>
              <a:rPr lang="en-US"/>
              <a:t>an </a:t>
            </a:r>
            <a:r>
              <a:rPr lang="en-US" b="1" i="1" smtClean="0"/>
              <a:t>apostle</a:t>
            </a:r>
            <a:endParaRPr lang="en-US" dirty="0"/>
          </a:p>
        </p:txBody>
      </p:sp>
      <p:sp>
        <p:nvSpPr>
          <p:cNvPr id="5" name="Rectangle 4" descr=" 5"/>
          <p:cNvSpPr/>
          <p:nvPr/>
        </p:nvSpPr>
        <p:spPr>
          <a:xfrm>
            <a:off x="3504009" y="2696580"/>
            <a:ext cx="5183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MOTIVATION</a:t>
            </a:r>
            <a:endParaRPr lang="en-US" sz="6600" b="1" cap="none" spc="30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6" descr=" 6"/>
          <p:cNvPicPr>
            <a:picLocks noChangeAspect="1"/>
          </p:cNvPicPr>
          <p:nvPr/>
        </p:nvPicPr>
        <p:blipFill rotWithShape="1">
          <a:blip r:embed="rId3"/>
          <a:srcRect b="29722"/>
          <a:stretch/>
        </p:blipFill>
        <p:spPr>
          <a:xfrm>
            <a:off x="577987" y="146888"/>
            <a:ext cx="4121881" cy="1094334"/>
          </a:xfrm>
          <a:prstGeom prst="rect">
            <a:avLst/>
          </a:prstGeom>
        </p:spPr>
      </p:pic>
      <p:sp>
        <p:nvSpPr>
          <p:cNvPr id="6" name="TextBox 5" descr=" 8"/>
          <p:cNvSpPr txBox="1"/>
          <p:nvPr/>
        </p:nvSpPr>
        <p:spPr>
          <a:xfrm>
            <a:off x="1325482" y="1029139"/>
            <a:ext cx="2626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273C5"/>
                </a:solidFill>
              </a:rPr>
              <a:t>FREEDOM</a:t>
            </a:r>
            <a:endParaRPr lang="en-US" sz="4000" dirty="0">
              <a:solidFill>
                <a:srgbClr val="4273C5"/>
              </a:solidFill>
            </a:endParaRPr>
          </a:p>
        </p:txBody>
      </p:sp>
      <p:cxnSp>
        <p:nvCxnSpPr>
          <p:cNvPr id="4" name="Straight Connector 3" descr=" 9"/>
          <p:cNvCxnSpPr/>
          <p:nvPr/>
        </p:nvCxnSpPr>
        <p:spPr>
          <a:xfrm flipH="1" flipV="1">
            <a:off x="2982978" y="1794615"/>
            <a:ext cx="2105858" cy="90196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199" y="1061791"/>
            <a:ext cx="2312227" cy="2330013"/>
          </a:xfrm>
          <a:prstGeom prst="rect">
            <a:avLst/>
          </a:prstGeom>
        </p:spPr>
      </p:pic>
      <p:cxnSp>
        <p:nvCxnSpPr>
          <p:cNvPr id="8" name="Straight Connector 7" descr=" 13"/>
          <p:cNvCxnSpPr/>
          <p:nvPr/>
        </p:nvCxnSpPr>
        <p:spPr>
          <a:xfrm flipV="1">
            <a:off x="7715725" y="1794615"/>
            <a:ext cx="1586474" cy="8993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 descr=" 17"/>
          <p:cNvSpPr txBox="1"/>
          <p:nvPr/>
        </p:nvSpPr>
        <p:spPr>
          <a:xfrm>
            <a:off x="9502242" y="395764"/>
            <a:ext cx="1912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FAME</a:t>
            </a:r>
            <a:endParaRPr lang="en-US" sz="4000" dirty="0">
              <a:solidFill>
                <a:srgbClr val="4273C5"/>
              </a:solidFill>
            </a:endParaRPr>
          </a:p>
        </p:txBody>
      </p:sp>
      <p:sp>
        <p:nvSpPr>
          <p:cNvPr id="14" name="TextBox 13" descr=" 18"/>
          <p:cNvSpPr txBox="1"/>
          <p:nvPr/>
        </p:nvSpPr>
        <p:spPr>
          <a:xfrm>
            <a:off x="1287458" y="6039138"/>
            <a:ext cx="3005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4273C5"/>
                </a:solidFill>
              </a:rPr>
              <a:t>FORTUNE</a:t>
            </a:r>
            <a:endParaRPr lang="en-US" sz="4000" dirty="0">
              <a:solidFill>
                <a:srgbClr val="4273C5"/>
              </a:solidFill>
            </a:endParaRPr>
          </a:p>
        </p:txBody>
      </p:sp>
      <p:pic>
        <p:nvPicPr>
          <p:cNvPr id="13" name="Picture 12" descr=" 20"/>
          <p:cNvPicPr>
            <a:picLocks noChangeAspect="1"/>
          </p:cNvPicPr>
          <p:nvPr/>
        </p:nvPicPr>
        <p:blipFill rotWithShape="1">
          <a:blip r:embed="rId5"/>
          <a:srcRect l="8135" t="10436" r="11539" b="8175"/>
          <a:stretch/>
        </p:blipFill>
        <p:spPr>
          <a:xfrm>
            <a:off x="929483" y="3886266"/>
            <a:ext cx="3299792" cy="2229669"/>
          </a:xfrm>
          <a:prstGeom prst="rect">
            <a:avLst/>
          </a:prstGeom>
        </p:spPr>
      </p:pic>
      <p:cxnSp>
        <p:nvCxnSpPr>
          <p:cNvPr id="11" name="Straight Connector 10" descr=" 21"/>
          <p:cNvCxnSpPr/>
          <p:nvPr/>
        </p:nvCxnSpPr>
        <p:spPr>
          <a:xfrm flipV="1">
            <a:off x="5001771" y="3886267"/>
            <a:ext cx="0" cy="182990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 descr=" 23"/>
          <p:cNvCxnSpPr/>
          <p:nvPr/>
        </p:nvCxnSpPr>
        <p:spPr>
          <a:xfrm flipH="1">
            <a:off x="4292491" y="5716167"/>
            <a:ext cx="70928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8302" y="4428744"/>
            <a:ext cx="4965700" cy="1473200"/>
          </a:xfrm>
          <a:prstGeom prst="rect">
            <a:avLst/>
          </a:prstGeom>
        </p:spPr>
      </p:pic>
      <p:cxnSp>
        <p:nvCxnSpPr>
          <p:cNvPr id="15" name="Straight Connector 14" descr=" 27"/>
          <p:cNvCxnSpPr/>
          <p:nvPr/>
        </p:nvCxnSpPr>
        <p:spPr>
          <a:xfrm flipH="1" flipV="1">
            <a:off x="7604602" y="3810008"/>
            <a:ext cx="1604421" cy="52460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 2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55" b="96364" l="6000" r="96800">
                        <a14:foregroundMark x1="37200" y1="25455" x2="62800" y2="26364"/>
                        <a14:foregroundMark x1="28400" y1="45909" x2="79200" y2="34545"/>
                        <a14:foregroundMark x1="60400" y1="22727" x2="60400" y2="22727"/>
                        <a14:backgroundMark x1="40800" y1="30000" x2="40800" y2="3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583" y="1918362"/>
            <a:ext cx="2413757" cy="2124106"/>
          </a:xfrm>
          <a:prstGeom prst="rect">
            <a:avLst/>
          </a:prstGeom>
        </p:spPr>
      </p:pic>
      <p:cxnSp>
        <p:nvCxnSpPr>
          <p:cNvPr id="17" name="Straight Connector 16" descr=" 30"/>
          <p:cNvCxnSpPr/>
          <p:nvPr/>
        </p:nvCxnSpPr>
        <p:spPr>
          <a:xfrm flipH="1">
            <a:off x="2704547" y="3250578"/>
            <a:ext cx="86795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516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3715</TotalTime>
  <Words>1446</Words>
  <Application>Microsoft Office PowerPoint</Application>
  <PresentationFormat>Custom</PresentationFormat>
  <Paragraphs>413</Paragraphs>
  <Slides>74</Slides>
  <Notes>66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Sue</cp:lastModifiedBy>
  <cp:revision>178</cp:revision>
  <cp:lastPrinted>2017-04-01T21:45:03Z</cp:lastPrinted>
  <dcterms:created xsi:type="dcterms:W3CDTF">2017-04-01T21:12:44Z</dcterms:created>
  <dcterms:modified xsi:type="dcterms:W3CDTF">2017-08-23T12:26:16Z</dcterms:modified>
</cp:coreProperties>
</file>