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62" r:id="rId2"/>
    <p:sldId id="313" r:id="rId3"/>
    <p:sldId id="333" r:id="rId4"/>
    <p:sldId id="334" r:id="rId5"/>
    <p:sldId id="314" r:id="rId6"/>
    <p:sldId id="336" r:id="rId7"/>
    <p:sldId id="327" r:id="rId8"/>
    <p:sldId id="338" r:id="rId9"/>
    <p:sldId id="339" r:id="rId10"/>
    <p:sldId id="340" r:id="rId11"/>
    <p:sldId id="328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29" r:id="rId20"/>
    <p:sldId id="350" r:id="rId21"/>
    <p:sldId id="351" r:id="rId22"/>
    <p:sldId id="352" r:id="rId23"/>
    <p:sldId id="353" r:id="rId24"/>
    <p:sldId id="354" r:id="rId25"/>
    <p:sldId id="330" r:id="rId26"/>
    <p:sldId id="356" r:id="rId27"/>
    <p:sldId id="357" r:id="rId28"/>
    <p:sldId id="358" r:id="rId29"/>
    <p:sldId id="359" r:id="rId30"/>
    <p:sldId id="360" r:id="rId31"/>
    <p:sldId id="361" r:id="rId32"/>
    <p:sldId id="331" r:id="rId33"/>
    <p:sldId id="363" r:id="rId34"/>
    <p:sldId id="364" r:id="rId35"/>
    <p:sldId id="277" r:id="rId36"/>
    <p:sldId id="366" r:id="rId37"/>
    <p:sldId id="367" r:id="rId38"/>
    <p:sldId id="326" r:id="rId39"/>
    <p:sldId id="369" r:id="rId40"/>
    <p:sldId id="307" r:id="rId41"/>
    <p:sldId id="371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55"/>
    <a:srgbClr val="002060"/>
    <a:srgbClr val="4273C5"/>
    <a:srgbClr val="4272C4"/>
    <a:srgbClr val="B02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61" autoAdjust="0"/>
    <p:restoredTop sz="94647"/>
  </p:normalViewPr>
  <p:slideViewPr>
    <p:cSldViewPr snapToGrid="0" snapToObjects="1">
      <p:cViewPr varScale="1">
        <p:scale>
          <a:sx n="78" d="100"/>
          <a:sy n="78" d="100"/>
        </p:scale>
        <p:origin x="-2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661F9-0BF3-AC44-AE7F-5313EBF02FDA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F38D-938F-8146-A34A-D0DA6AA52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74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24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8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9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8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9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17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7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22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2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4A305-D634-8242-A2D2-EF773AA5C298}" type="datetimeFigureOut">
              <a:rPr lang="en-US" smtClean="0"/>
              <a:t>5/14/2017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2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91" b="83606" l="794" r="98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56" b="17657"/>
          <a:stretch/>
        </p:blipFill>
        <p:spPr>
          <a:xfrm>
            <a:off x="5403977" y="148280"/>
            <a:ext cx="6148902" cy="619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404914" y="431297"/>
            <a:ext cx="3819037" cy="5961267"/>
            <a:chOff x="404914" y="431297"/>
            <a:chExt cx="3819037" cy="5961267"/>
          </a:xfrm>
        </p:grpSpPr>
        <p:sp>
          <p:nvSpPr>
            <p:cNvPr id="16" name="Rectangle 15"/>
            <p:cNvSpPr/>
            <p:nvPr/>
          </p:nvSpPr>
          <p:spPr>
            <a:xfrm>
              <a:off x="603422" y="510746"/>
              <a:ext cx="3620529" cy="5881818"/>
            </a:xfrm>
            <a:prstGeom prst="rect">
              <a:avLst/>
            </a:prstGeom>
            <a:solidFill>
              <a:srgbClr val="B023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71501" y="569169"/>
              <a:ext cx="3620529" cy="57760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6612" y="431297"/>
              <a:ext cx="3620529" cy="5881818"/>
            </a:xfrm>
            <a:prstGeom prst="rect">
              <a:avLst/>
            </a:pr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6612" y="851427"/>
              <a:ext cx="3620529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 smtClean="0">
                  <a:solidFill>
                    <a:schemeClr val="bg1"/>
                  </a:solidFill>
                </a:rPr>
                <a:t>Paul:</a:t>
              </a:r>
            </a:p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a</a:t>
              </a:r>
              <a:r>
                <a:rPr lang="en-US" sz="6000" b="1" dirty="0" smtClean="0">
                  <a:solidFill>
                    <a:schemeClr val="bg1"/>
                  </a:solidFill>
                </a:rPr>
                <a:t> legal</a:t>
              </a:r>
            </a:p>
            <a:p>
              <a:pPr algn="ctr"/>
              <a:r>
                <a:rPr lang="en-US" sz="6000" b="1" dirty="0" smtClean="0">
                  <a:solidFill>
                    <a:schemeClr val="bg1"/>
                  </a:solidFill>
                </a:rPr>
                <a:t>case study</a:t>
              </a:r>
              <a:endParaRPr 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1340" y="6054811"/>
              <a:ext cx="98855" cy="333632"/>
            </a:xfrm>
            <a:custGeom>
              <a:avLst/>
              <a:gdLst>
                <a:gd name="connsiteX0" fmla="*/ 86498 w 98855"/>
                <a:gd name="connsiteY0" fmla="*/ 333632 h 333632"/>
                <a:gd name="connsiteX1" fmla="*/ 0 w 98855"/>
                <a:gd name="connsiteY1" fmla="*/ 259491 h 333632"/>
                <a:gd name="connsiteX2" fmla="*/ 0 w 98855"/>
                <a:gd name="connsiteY2" fmla="*/ 259491 h 333632"/>
                <a:gd name="connsiteX3" fmla="*/ 0 w 98855"/>
                <a:gd name="connsiteY3" fmla="*/ 259491 h 333632"/>
                <a:gd name="connsiteX4" fmla="*/ 0 w 98855"/>
                <a:gd name="connsiteY4" fmla="*/ 0 h 333632"/>
                <a:gd name="connsiteX5" fmla="*/ 98855 w 98855"/>
                <a:gd name="connsiteY5" fmla="*/ 86497 h 333632"/>
                <a:gd name="connsiteX6" fmla="*/ 86498 w 98855"/>
                <a:gd name="connsiteY6" fmla="*/ 333632 h 3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855" h="333632">
                  <a:moveTo>
                    <a:pt x="86498" y="333632"/>
                  </a:moveTo>
                  <a:lnTo>
                    <a:pt x="0" y="259491"/>
                  </a:lnTo>
                  <a:lnTo>
                    <a:pt x="0" y="259491"/>
                  </a:lnTo>
                  <a:lnTo>
                    <a:pt x="0" y="259491"/>
                  </a:lnTo>
                  <a:lnTo>
                    <a:pt x="0" y="0"/>
                  </a:lnTo>
                  <a:lnTo>
                    <a:pt x="98855" y="86497"/>
                  </a:lnTo>
                  <a:lnTo>
                    <a:pt x="86498" y="333632"/>
                  </a:lnTo>
                  <a:close/>
                </a:path>
              </a:pathLst>
            </a:cu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247" b="98051" l="9400" r="96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4914" y="3522545"/>
              <a:ext cx="3742227" cy="2496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810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story: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9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1"/>
          <p:cNvSpPr txBox="1"/>
          <p:nvPr/>
        </p:nvSpPr>
        <p:spPr>
          <a:xfrm>
            <a:off x="6872123" y="469939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Conversion?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1 Cor. 9:20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2 Cor. 11:24</a:t>
            </a:r>
            <a:endParaRPr lang="en-US" sz="3600" dirty="0">
              <a:solidFill>
                <a:srgbClr val="002060"/>
              </a:solidFill>
            </a:endParaRPr>
          </a:p>
          <a:p>
            <a:pPr algn="ctr"/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9" name="TextBox 8" descr=" 9"/>
          <p:cNvSpPr txBox="1"/>
          <p:nvPr/>
        </p:nvSpPr>
        <p:spPr>
          <a:xfrm>
            <a:off x="8862202" y="4318343"/>
            <a:ext cx="26054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</a:rPr>
              <a:t>NOT</a:t>
            </a:r>
            <a:endParaRPr lang="en-US" sz="4400" b="1" dirty="0" smtClean="0">
              <a:solidFill>
                <a:srgbClr val="FF0000"/>
              </a:solidFill>
            </a:endParaRPr>
          </a:p>
        </p:txBody>
      </p:sp>
      <p:sp>
        <p:nvSpPr>
          <p:cNvPr id="11" name="Rectangle 10" descr=" 2"/>
          <p:cNvSpPr/>
          <p:nvPr/>
        </p:nvSpPr>
        <p:spPr>
          <a:xfrm>
            <a:off x="9513155" y="4703063"/>
            <a:ext cx="14848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400" b="1" dirty="0">
                <a:solidFill>
                  <a:srgbClr val="002060"/>
                </a:solidFill>
              </a:rPr>
              <a:t>really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75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2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9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Was Paul tricking us?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112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Was Paul tricking us?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9" name="Rectangle 8" descr=" 3"/>
          <p:cNvSpPr/>
          <p:nvPr/>
        </p:nvSpPr>
        <p:spPr>
          <a:xfrm>
            <a:off x="7828723" y="4435494"/>
            <a:ext cx="1912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>
                <a:solidFill>
                  <a:srgbClr val="002060"/>
                </a:solidFill>
              </a:rPr>
              <a:t>Acts </a:t>
            </a:r>
            <a:r>
              <a:rPr lang="en-US" sz="3600" dirty="0" smtClean="0">
                <a:solidFill>
                  <a:srgbClr val="002060"/>
                </a:solidFill>
              </a:rPr>
              <a:t>9:26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9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Was Paul tricking us?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9" name="Rectangle 8" descr=" 3"/>
          <p:cNvSpPr/>
          <p:nvPr/>
        </p:nvSpPr>
        <p:spPr>
          <a:xfrm>
            <a:off x="7828723" y="4435494"/>
            <a:ext cx="1912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>
                <a:solidFill>
                  <a:srgbClr val="002060"/>
                </a:solidFill>
              </a:rPr>
              <a:t>Acts </a:t>
            </a:r>
            <a:r>
              <a:rPr lang="en-US" sz="3600" dirty="0" smtClean="0">
                <a:solidFill>
                  <a:srgbClr val="002060"/>
                </a:solidFill>
              </a:rPr>
              <a:t>9:26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7752579" y="5034673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Phil. 3:4-6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81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Was Paul tricking us?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9" name="Rectangle 8" descr=" 3"/>
          <p:cNvSpPr/>
          <p:nvPr/>
        </p:nvSpPr>
        <p:spPr>
          <a:xfrm>
            <a:off x="7828723" y="4435494"/>
            <a:ext cx="1912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>
                <a:solidFill>
                  <a:srgbClr val="002060"/>
                </a:solidFill>
              </a:rPr>
              <a:t>Acts </a:t>
            </a:r>
            <a:r>
              <a:rPr lang="en-US" sz="3600" dirty="0" smtClean="0">
                <a:solidFill>
                  <a:srgbClr val="002060"/>
                </a:solidFill>
              </a:rPr>
              <a:t>9:26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7752579" y="5034673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Phil. 3:4-6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4" name="Rectangle 13" descr=" 17"/>
          <p:cNvSpPr/>
          <p:nvPr/>
        </p:nvSpPr>
        <p:spPr>
          <a:xfrm>
            <a:off x="7439387" y="5681004"/>
            <a:ext cx="2691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2 Cor. 11:25</a:t>
            </a:r>
            <a:r>
              <a:rPr lang="en-US" sz="3600" i="1" dirty="0" smtClean="0">
                <a:solidFill>
                  <a:srgbClr val="002060"/>
                </a:solidFill>
              </a:rPr>
              <a:t>ff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412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Was Paul tricking us?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9" name="Rectangle 8" descr=" 3"/>
          <p:cNvSpPr/>
          <p:nvPr/>
        </p:nvSpPr>
        <p:spPr>
          <a:xfrm>
            <a:off x="7828723" y="4435494"/>
            <a:ext cx="1912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>
                <a:solidFill>
                  <a:srgbClr val="002060"/>
                </a:solidFill>
              </a:rPr>
              <a:t>Acts </a:t>
            </a:r>
            <a:r>
              <a:rPr lang="en-US" sz="3600" dirty="0" smtClean="0">
                <a:solidFill>
                  <a:srgbClr val="002060"/>
                </a:solidFill>
              </a:rPr>
              <a:t>9:26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7752579" y="5034673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Phil. 3:4-6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4" name="Rectangle 13" descr=" 17"/>
          <p:cNvSpPr/>
          <p:nvPr/>
        </p:nvSpPr>
        <p:spPr>
          <a:xfrm>
            <a:off x="7439387" y="5681004"/>
            <a:ext cx="2691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2 Cor. 11:25</a:t>
            </a:r>
            <a:r>
              <a:rPr lang="en-US" sz="3600" i="1" dirty="0" smtClean="0">
                <a:solidFill>
                  <a:srgbClr val="002060"/>
                </a:solidFill>
              </a:rPr>
              <a:t>ff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5" name="TextBox 14" descr=" 18"/>
          <p:cNvSpPr txBox="1"/>
          <p:nvPr/>
        </p:nvSpPr>
        <p:spPr>
          <a:xfrm>
            <a:off x="7482350" y="3604918"/>
            <a:ext cx="26054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002060"/>
                </a:solidFill>
              </a:rPr>
              <a:t>NO WAY</a:t>
            </a:r>
            <a:endParaRPr lang="en-US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2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Was Paul tricking us?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9" name="Rectangle 8" descr=" 3"/>
          <p:cNvSpPr/>
          <p:nvPr/>
        </p:nvSpPr>
        <p:spPr>
          <a:xfrm>
            <a:off x="7828723" y="4435494"/>
            <a:ext cx="1912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>
                <a:solidFill>
                  <a:srgbClr val="002060"/>
                </a:solidFill>
              </a:rPr>
              <a:t>Acts </a:t>
            </a:r>
            <a:r>
              <a:rPr lang="en-US" sz="3600" dirty="0" smtClean="0">
                <a:solidFill>
                  <a:srgbClr val="002060"/>
                </a:solidFill>
              </a:rPr>
              <a:t>9:26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7752579" y="5034673"/>
            <a:ext cx="2064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Phil. 3:4-6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4" name="Rectangle 13" descr=" 17"/>
          <p:cNvSpPr/>
          <p:nvPr/>
        </p:nvSpPr>
        <p:spPr>
          <a:xfrm>
            <a:off x="7439387" y="5681004"/>
            <a:ext cx="2691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2 Cor. 11:25</a:t>
            </a:r>
            <a:r>
              <a:rPr lang="en-US" sz="3600" i="1" dirty="0" smtClean="0">
                <a:solidFill>
                  <a:srgbClr val="002060"/>
                </a:solidFill>
              </a:rPr>
              <a:t>ff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5" name="TextBox 14" descr=" 18"/>
          <p:cNvSpPr txBox="1"/>
          <p:nvPr/>
        </p:nvSpPr>
        <p:spPr>
          <a:xfrm>
            <a:off x="7482350" y="3604918"/>
            <a:ext cx="26054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002060"/>
                </a:solidFill>
              </a:rPr>
              <a:t>NO WAY</a:t>
            </a:r>
            <a:endParaRPr lang="en-US" sz="4400" b="1" dirty="0" smtClean="0">
              <a:solidFill>
                <a:srgbClr val="FF0000"/>
              </a:solidFill>
            </a:endParaRPr>
          </a:p>
        </p:txBody>
      </p:sp>
      <p:pic>
        <p:nvPicPr>
          <p:cNvPr id="16" name="Picture 15" descr="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087" b="89967" l="21205" r="89955"/>
                    </a14:imgEffect>
                  </a14:imgLayer>
                </a14:imgProps>
              </a:ext>
            </a:extLst>
          </a:blip>
          <a:srcRect l="20202" t="25686" r="21317" b="22345"/>
          <a:stretch/>
        </p:blipFill>
        <p:spPr>
          <a:xfrm>
            <a:off x="2045233" y="3383217"/>
            <a:ext cx="2044931" cy="12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0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37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7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Was Paul mistaken?</a:t>
            </a:r>
          </a:p>
        </p:txBody>
      </p:sp>
    </p:spTree>
    <p:extLst>
      <p:ext uri="{BB962C8B-B14F-4D97-AF65-F5344CB8AC3E}">
        <p14:creationId xmlns:p14="http://schemas.microsoft.com/office/powerpoint/2010/main" val="4159211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Was Paul mistaken?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7036746" y="4435494"/>
            <a:ext cx="3496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Time didn’t dilute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320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Was Paul mistaken?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7036746" y="4435494"/>
            <a:ext cx="3496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Time didn’t dilute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7900666" y="5034673"/>
            <a:ext cx="1768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Miracles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665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Was Paul mistaken?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7036746" y="4435494"/>
            <a:ext cx="3496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Time didn’t dilute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7900666" y="5034673"/>
            <a:ext cx="1768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Miracles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4" name="TextBox 13" descr=" 18"/>
          <p:cNvSpPr txBox="1"/>
          <p:nvPr/>
        </p:nvSpPr>
        <p:spPr>
          <a:xfrm>
            <a:off x="7197338" y="3666053"/>
            <a:ext cx="3336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smtClean="0">
                <a:solidFill>
                  <a:srgbClr val="002060"/>
                </a:solidFill>
              </a:rPr>
              <a:t>NOT LIKELY</a:t>
            </a:r>
            <a:endParaRPr lang="en-US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92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60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1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What about differences??</a:t>
            </a:r>
          </a:p>
        </p:txBody>
      </p:sp>
    </p:spTree>
    <p:extLst>
      <p:ext uri="{BB962C8B-B14F-4D97-AF65-F5344CB8AC3E}">
        <p14:creationId xmlns:p14="http://schemas.microsoft.com/office/powerpoint/2010/main" val="188050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What about differences??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6961937" y="4955234"/>
            <a:ext cx="132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9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336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What about differences??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6961937" y="4955234"/>
            <a:ext cx="132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9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8842218" y="4958422"/>
            <a:ext cx="1555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22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25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story: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9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0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What about differences??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6961937" y="4955234"/>
            <a:ext cx="132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9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8842218" y="4958422"/>
            <a:ext cx="1555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22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4" name="Rectangle 13" descr=" 11"/>
          <p:cNvSpPr/>
          <p:nvPr/>
        </p:nvSpPr>
        <p:spPr>
          <a:xfrm>
            <a:off x="7797585" y="5638362"/>
            <a:ext cx="1555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59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Analysis: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5"/>
          <p:cNvSpPr txBox="1"/>
          <p:nvPr/>
        </p:nvSpPr>
        <p:spPr>
          <a:xfrm>
            <a:off x="6961937" y="3167465"/>
            <a:ext cx="4205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What about differences??</a:t>
            </a:r>
          </a:p>
        </p:txBody>
      </p:sp>
      <p:sp>
        <p:nvSpPr>
          <p:cNvPr id="9" name="Rectangle 8" descr=" 3"/>
          <p:cNvSpPr/>
          <p:nvPr/>
        </p:nvSpPr>
        <p:spPr>
          <a:xfrm>
            <a:off x="6961937" y="4955234"/>
            <a:ext cx="132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9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1" name="Rectangle 10" descr=" 16"/>
          <p:cNvSpPr/>
          <p:nvPr/>
        </p:nvSpPr>
        <p:spPr>
          <a:xfrm>
            <a:off x="8842218" y="4958422"/>
            <a:ext cx="1555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smtClean="0">
                <a:solidFill>
                  <a:srgbClr val="002060"/>
                </a:solidFill>
              </a:rPr>
              <a:t>Acts 22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15" name="TextBox 14" descr=" 18"/>
          <p:cNvSpPr txBox="1"/>
          <p:nvPr/>
        </p:nvSpPr>
        <p:spPr>
          <a:xfrm>
            <a:off x="7174183" y="4279808"/>
            <a:ext cx="3336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</a:rPr>
              <a:t>Shows auth.</a:t>
            </a:r>
            <a:endParaRPr lang="en-US" sz="4400" b="1" dirty="0" smtClean="0">
              <a:solidFill>
                <a:srgbClr val="FF0000"/>
              </a:solidFill>
            </a:endParaRPr>
          </a:p>
        </p:txBody>
      </p:sp>
      <p:sp>
        <p:nvSpPr>
          <p:cNvPr id="14" name="Rectangle 13" descr=" 11"/>
          <p:cNvSpPr/>
          <p:nvPr/>
        </p:nvSpPr>
        <p:spPr>
          <a:xfrm>
            <a:off x="7797585" y="5638362"/>
            <a:ext cx="1555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48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6" name="Oval 5" descr=" 2"/>
          <p:cNvSpPr/>
          <p:nvPr/>
        </p:nvSpPr>
        <p:spPr>
          <a:xfrm>
            <a:off x="9044247" y="1075980"/>
            <a:ext cx="1097280" cy="60016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40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6" name="Oval 5" descr=" 2"/>
          <p:cNvSpPr/>
          <p:nvPr/>
        </p:nvSpPr>
        <p:spPr>
          <a:xfrm>
            <a:off x="9044247" y="1075980"/>
            <a:ext cx="1097280" cy="60016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 descr=" 9"/>
          <p:cNvSpPr txBox="1"/>
          <p:nvPr/>
        </p:nvSpPr>
        <p:spPr>
          <a:xfrm>
            <a:off x="7512641" y="1605517"/>
            <a:ext cx="3063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</a:rPr>
              <a:t>xxxxxxxxxxxxx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30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193797" y="413054"/>
            <a:ext cx="6710028" cy="60016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Whatever gain I had, I counted as a loss for the sake of Christ.  Indeed I count everything as loss because of the surpassing worth of knowing Christ my Lord.  For his sake I suffered the loss of all things and count them as rubbish, in order that I might gain Christ and be found in him, not having a righteousness of my own that comes from law, but that which comes through faith in </a:t>
            </a:r>
            <a:r>
              <a:rPr lang="en-US" sz="3200" i="1" dirty="0" smtClean="0"/>
              <a:t>Christ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(Phil. 3:7-9) </a:t>
            </a:r>
            <a:endParaRPr lang="en-US" sz="3200" dirty="0"/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99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193797" y="413054"/>
            <a:ext cx="6710028" cy="60016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Whatever gain I had, I counted as a loss for the sake of Christ.  Indeed I count everything as loss because of the surpassing worth of knowing Christ my Lord.  For his sake I suffered the loss of all things and count them as rubbish, in order that I might gain Christ and be found in him, not having a righteousness of my own that comes from law, but that which comes through faith in </a:t>
            </a:r>
            <a:r>
              <a:rPr lang="en-US" sz="3200" i="1" dirty="0" smtClean="0"/>
              <a:t>Christ</a:t>
            </a:r>
            <a:r>
              <a:rPr lang="en-US" sz="3200" dirty="0" smtClean="0"/>
              <a:t>”</a:t>
            </a:r>
          </a:p>
          <a:p>
            <a:pPr algn="ctr"/>
            <a:r>
              <a:rPr lang="en-US" sz="3200" dirty="0" smtClean="0"/>
              <a:t>(Phil. 3:7-9) 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5528775" y="5833914"/>
            <a:ext cx="60400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I’m rechecking my priorities</a:t>
            </a: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81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7" y="1380027"/>
            <a:ext cx="6423949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And we know that for those who love God all things work together for good, for those who are called according to his </a:t>
            </a:r>
            <a:r>
              <a:rPr lang="en-US" sz="3200" i="1" smtClean="0"/>
              <a:t>purpose</a:t>
            </a:r>
            <a:r>
              <a:rPr lang="en-US" sz="3200" smtClean="0"/>
              <a:t>”</a:t>
            </a:r>
            <a:endParaRPr lang="en-US" sz="3200" dirty="0"/>
          </a:p>
          <a:p>
            <a:pPr algn="ctr"/>
            <a:r>
              <a:rPr lang="en-US" sz="3200" dirty="0" smtClean="0"/>
              <a:t>(Rom.8:28) </a:t>
            </a:r>
            <a:endParaRPr lang="en-US" sz="3200" dirty="0"/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7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>
                  <a:solidFill>
                    <a:prstClr val="black"/>
                  </a:solidFill>
                </a:rPr>
                <a:t>Points for home</a:t>
              </a:r>
              <a:endParaRPr lang="en-US" sz="44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 descr=" 11"/>
          <p:cNvSpPr txBox="1"/>
          <p:nvPr/>
        </p:nvSpPr>
        <p:spPr>
          <a:xfrm>
            <a:off x="5193797" y="1380027"/>
            <a:ext cx="6423949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“</a:t>
            </a:r>
            <a:r>
              <a:rPr lang="en-US" sz="3200" i="1" dirty="0"/>
              <a:t>And we know that for those who love God all things work together for good, for those who are called according to his </a:t>
            </a:r>
            <a:r>
              <a:rPr lang="en-US" sz="3200" i="1" smtClean="0"/>
              <a:t>purpose</a:t>
            </a:r>
            <a:r>
              <a:rPr lang="en-US" sz="3200" smtClean="0"/>
              <a:t>”</a:t>
            </a:r>
            <a:endParaRPr lang="en-US" sz="3200" dirty="0"/>
          </a:p>
          <a:p>
            <a:pPr algn="ctr"/>
            <a:r>
              <a:rPr lang="en-US" sz="3200" dirty="0" smtClean="0"/>
              <a:t>(Rom.8:28) </a:t>
            </a:r>
            <a:endParaRPr lang="en-US" sz="32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5385735" y="4409097"/>
            <a:ext cx="6040072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Paul can </a:t>
            </a:r>
            <a:r>
              <a:rPr lang="en-US" sz="4000" spc="-150" smtClean="0">
                <a:solidFill>
                  <a:srgbClr val="FF0000"/>
                </a:solidFill>
              </a:rPr>
              <a:t>talk;</a:t>
            </a:r>
          </a:p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I’d be a fool not to listen</a:t>
            </a: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story: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9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1"/>
          <p:cNvSpPr txBox="1"/>
          <p:nvPr/>
        </p:nvSpPr>
        <p:spPr>
          <a:xfrm>
            <a:off x="6872123" y="469939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Conversion?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1 Cor. 9:20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2 Cor. 11:24</a:t>
            </a:r>
            <a:endParaRPr lang="en-US" sz="3600" dirty="0">
              <a:solidFill>
                <a:srgbClr val="002060"/>
              </a:solidFill>
            </a:endParaRPr>
          </a:p>
          <a:p>
            <a:pPr algn="ctr"/>
            <a:endParaRPr lang="en-US" sz="3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62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530271" y="660040"/>
            <a:ext cx="5995133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150" dirty="0" smtClean="0">
                <a:solidFill>
                  <a:prstClr val="black"/>
                </a:solidFill>
              </a:rPr>
              <a:t>“</a:t>
            </a:r>
            <a:r>
              <a:rPr lang="en-US" sz="3600" i="1" dirty="0"/>
              <a:t>I count everything as loss because of the surpassing worth of knowing Christ Jesus my Lord. For his sake, I have suffered the loss of all things and count them as rubbish, in order that I may gain </a:t>
            </a:r>
            <a:r>
              <a:rPr lang="en-US" sz="3600" i="1" dirty="0" smtClean="0"/>
              <a:t>Christ</a:t>
            </a:r>
            <a:r>
              <a:rPr lang="en-US" sz="3600" dirty="0" smtClean="0"/>
              <a:t>”</a:t>
            </a:r>
          </a:p>
          <a:p>
            <a:pPr lvl="0" algn="ctr"/>
            <a:r>
              <a:rPr lang="en-US" sz="3600" dirty="0" smtClean="0"/>
              <a:t>(Phil. 3:8)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solidFill>
                      <a:prstClr val="black"/>
                    </a:solidFill>
                  </a:rPr>
                  <a:t>Points for home</a:t>
                </a:r>
                <a:endParaRPr lang="en-US" sz="4400" b="1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348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530271" y="660040"/>
            <a:ext cx="5995133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i="1" spc="-150" dirty="0" smtClean="0">
                <a:solidFill>
                  <a:prstClr val="black"/>
                </a:solidFill>
              </a:rPr>
              <a:t>“</a:t>
            </a:r>
            <a:r>
              <a:rPr lang="en-US" sz="3600" i="1" dirty="0"/>
              <a:t>I count everything as loss because of the surpassing worth of knowing Christ Jesus my Lord. For his sake, I have suffered the loss of all things and count them as rubbish, in order that I may gain </a:t>
            </a:r>
            <a:r>
              <a:rPr lang="en-US" sz="3600" i="1" dirty="0" smtClean="0"/>
              <a:t>Christ</a:t>
            </a:r>
            <a:r>
              <a:rPr lang="en-US" sz="3600" dirty="0" smtClean="0"/>
              <a:t>”</a:t>
            </a:r>
          </a:p>
          <a:p>
            <a:pPr lvl="0" algn="ctr"/>
            <a:r>
              <a:rPr lang="en-US" sz="3600" dirty="0" smtClean="0"/>
              <a:t>(Phil. 3:8)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sp>
        <p:nvSpPr>
          <p:cNvPr id="8" name="TextBox 7" descr=" 12"/>
          <p:cNvSpPr txBox="1"/>
          <p:nvPr/>
        </p:nvSpPr>
        <p:spPr>
          <a:xfrm>
            <a:off x="5561589" y="5479971"/>
            <a:ext cx="596381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 smtClean="0">
                <a:solidFill>
                  <a:srgbClr val="FF0000"/>
                </a:solidFill>
              </a:rPr>
              <a:t>Lord</a:t>
            </a:r>
            <a:r>
              <a:rPr lang="en-US" sz="4000" spc="-150" smtClean="0">
                <a:solidFill>
                  <a:srgbClr val="FF0000"/>
                </a:solidFill>
              </a:rPr>
              <a:t>, have mercy on me!</a:t>
            </a:r>
            <a:endParaRPr lang="en-US" sz="4000" spc="-150" dirty="0" smtClean="0">
              <a:solidFill>
                <a:srgbClr val="FF0000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solidFill>
                      <a:prstClr val="black"/>
                    </a:solidFill>
                  </a:rPr>
                  <a:t>Points for home</a:t>
                </a:r>
                <a:endParaRPr lang="en-US" sz="4400" b="1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434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390558" y="397920"/>
            <a:ext cx="4580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/>
              <a:t>Synagogue lashes:</a:t>
            </a:r>
            <a:endParaRPr lang="en-US" sz="4400" b="1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624" y="1337977"/>
            <a:ext cx="3256139" cy="502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13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 descr=" 12"/>
          <p:cNvSpPr txBox="1"/>
          <p:nvPr/>
        </p:nvSpPr>
        <p:spPr>
          <a:xfrm>
            <a:off x="390558" y="397920"/>
            <a:ext cx="4580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/>
              <a:t>Synagogue lashes:</a:t>
            </a:r>
            <a:endParaRPr lang="en-US" sz="4400" b="1" dirty="0"/>
          </a:p>
        </p:txBody>
      </p:sp>
      <p:sp>
        <p:nvSpPr>
          <p:cNvPr id="5" name="TextBox 4" descr=" 5"/>
          <p:cNvSpPr txBox="1"/>
          <p:nvPr/>
        </p:nvSpPr>
        <p:spPr>
          <a:xfrm>
            <a:off x="5629859" y="2915748"/>
            <a:ext cx="5123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err="1" smtClean="0"/>
              <a:t>Makkot</a:t>
            </a:r>
            <a:r>
              <a:rPr lang="en-US" sz="4400" dirty="0" smtClean="0"/>
              <a:t> 3:12-15</a:t>
            </a:r>
            <a:endParaRPr lang="en-US" sz="4400" dirty="0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624" y="1337977"/>
            <a:ext cx="3256139" cy="502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47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95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story: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9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9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24" y="394525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 descr=" 13"/>
          <p:cNvSpPr txBox="1"/>
          <p:nvPr/>
        </p:nvSpPr>
        <p:spPr>
          <a:xfrm>
            <a:off x="6961937" y="1075980"/>
            <a:ext cx="385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Is Paul legit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or lunatic???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 descr=" 14"/>
          <p:cNvSpPr txBox="1"/>
          <p:nvPr/>
        </p:nvSpPr>
        <p:spPr>
          <a:xfrm>
            <a:off x="6961937" y="244272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story: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9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22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Acts 26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 descr=" 8"/>
          <p:cNvSpPr/>
          <p:nvPr/>
        </p:nvSpPr>
        <p:spPr>
          <a:xfrm>
            <a:off x="461743" y="972672"/>
            <a:ext cx="4318000" cy="5215185"/>
          </a:xfrm>
          <a:prstGeom prst="rect">
            <a:avLst/>
          </a:prstGeom>
          <a:solidFill>
            <a:srgbClr val="FCFC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70" y="1340156"/>
            <a:ext cx="3903945" cy="4480215"/>
          </a:xfrm>
          <a:prstGeom prst="rect">
            <a:avLst/>
          </a:prstGeom>
        </p:spPr>
      </p:pic>
      <p:sp>
        <p:nvSpPr>
          <p:cNvPr id="7" name="TextBox 6" descr=" 11"/>
          <p:cNvSpPr txBox="1"/>
          <p:nvPr/>
        </p:nvSpPr>
        <p:spPr>
          <a:xfrm>
            <a:off x="6872123" y="4699398"/>
            <a:ext cx="4036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Conversion?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1 Cor. 9:20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2 Cor. 11:24</a:t>
            </a:r>
            <a:endParaRPr lang="en-US" sz="3600" dirty="0">
              <a:solidFill>
                <a:srgbClr val="002060"/>
              </a:solidFill>
            </a:endParaRPr>
          </a:p>
          <a:p>
            <a:pPr algn="ctr"/>
            <a:endParaRPr lang="en-US" sz="3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77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</TotalTime>
  <Words>831</Words>
  <Application>Microsoft Office PowerPoint</Application>
  <PresentationFormat>Custom</PresentationFormat>
  <Paragraphs>186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Silent Bob</cp:lastModifiedBy>
  <cp:revision>85</cp:revision>
  <cp:lastPrinted>2017-04-01T21:45:03Z</cp:lastPrinted>
  <dcterms:created xsi:type="dcterms:W3CDTF">2017-04-01T21:12:44Z</dcterms:created>
  <dcterms:modified xsi:type="dcterms:W3CDTF">2017-05-14T23:19:09Z</dcterms:modified>
</cp:coreProperties>
</file>