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62" r:id="rId2"/>
    <p:sldId id="313" r:id="rId3"/>
    <p:sldId id="314" r:id="rId4"/>
    <p:sldId id="315" r:id="rId5"/>
    <p:sldId id="328" r:id="rId6"/>
    <p:sldId id="329" r:id="rId7"/>
    <p:sldId id="316" r:id="rId8"/>
    <p:sldId id="331" r:id="rId9"/>
    <p:sldId id="332" r:id="rId10"/>
    <p:sldId id="333" r:id="rId11"/>
    <p:sldId id="317" r:id="rId12"/>
    <p:sldId id="335" r:id="rId13"/>
    <p:sldId id="336" r:id="rId14"/>
    <p:sldId id="337" r:id="rId15"/>
    <p:sldId id="338" r:id="rId16"/>
    <p:sldId id="318" r:id="rId17"/>
    <p:sldId id="340" r:id="rId18"/>
    <p:sldId id="341" r:id="rId19"/>
    <p:sldId id="319" r:id="rId20"/>
    <p:sldId id="343" r:id="rId21"/>
    <p:sldId id="344" r:id="rId22"/>
    <p:sldId id="345" r:id="rId23"/>
    <p:sldId id="320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21" r:id="rId32"/>
    <p:sldId id="355" r:id="rId33"/>
    <p:sldId id="356" r:id="rId34"/>
    <p:sldId id="322" r:id="rId35"/>
    <p:sldId id="358" r:id="rId36"/>
    <p:sldId id="359" r:id="rId37"/>
    <p:sldId id="360" r:id="rId38"/>
    <p:sldId id="361" r:id="rId39"/>
    <p:sldId id="323" r:id="rId40"/>
    <p:sldId id="363" r:id="rId41"/>
    <p:sldId id="364" r:id="rId42"/>
    <p:sldId id="365" r:id="rId43"/>
    <p:sldId id="366" r:id="rId44"/>
    <p:sldId id="324" r:id="rId45"/>
    <p:sldId id="368" r:id="rId46"/>
    <p:sldId id="369" r:id="rId47"/>
    <p:sldId id="325" r:id="rId48"/>
    <p:sldId id="371" r:id="rId49"/>
    <p:sldId id="372" r:id="rId50"/>
    <p:sldId id="277" r:id="rId51"/>
    <p:sldId id="374" r:id="rId52"/>
    <p:sldId id="375" r:id="rId53"/>
    <p:sldId id="326" r:id="rId54"/>
    <p:sldId id="377" r:id="rId55"/>
    <p:sldId id="378" r:id="rId56"/>
    <p:sldId id="307" r:id="rId57"/>
    <p:sldId id="380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55"/>
    <a:srgbClr val="002060"/>
    <a:srgbClr val="4273C5"/>
    <a:srgbClr val="4272C4"/>
    <a:srgbClr val="B02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88"/>
    <p:restoredTop sz="94647"/>
  </p:normalViewPr>
  <p:slideViewPr>
    <p:cSldViewPr snapToGrid="0" snapToObjects="1">
      <p:cViewPr varScale="1">
        <p:scale>
          <a:sx n="78" d="100"/>
          <a:sy n="78" d="100"/>
        </p:scale>
        <p:origin x="-2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661F9-0BF3-AC44-AE7F-5313EBF02FDA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F38D-938F-8146-A34A-D0DA6AA52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74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24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8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9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8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9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17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7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22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2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4A305-D634-8242-A2D2-EF773AA5C298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2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3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if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91" b="83606" l="794" r="98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56" b="17657"/>
          <a:stretch/>
        </p:blipFill>
        <p:spPr>
          <a:xfrm>
            <a:off x="5403977" y="148280"/>
            <a:ext cx="6148902" cy="619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404914" y="431297"/>
            <a:ext cx="3819037" cy="5961267"/>
            <a:chOff x="404914" y="431297"/>
            <a:chExt cx="3819037" cy="5961267"/>
          </a:xfrm>
        </p:grpSpPr>
        <p:sp>
          <p:nvSpPr>
            <p:cNvPr id="16" name="Rectangle 15"/>
            <p:cNvSpPr/>
            <p:nvPr/>
          </p:nvSpPr>
          <p:spPr>
            <a:xfrm>
              <a:off x="603422" y="510746"/>
              <a:ext cx="3620529" cy="5881818"/>
            </a:xfrm>
            <a:prstGeom prst="rect">
              <a:avLst/>
            </a:prstGeom>
            <a:solidFill>
              <a:srgbClr val="B023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71501" y="569169"/>
              <a:ext cx="3620529" cy="57760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6612" y="431297"/>
              <a:ext cx="3620529" cy="5881818"/>
            </a:xfrm>
            <a:prstGeom prst="rect">
              <a:avLst/>
            </a:pr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6612" y="851427"/>
              <a:ext cx="3620529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 smtClean="0">
                  <a:solidFill>
                    <a:schemeClr val="bg1"/>
                  </a:solidFill>
                </a:rPr>
                <a:t>Paul:</a:t>
              </a:r>
            </a:p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a</a:t>
              </a:r>
              <a:r>
                <a:rPr lang="en-US" sz="6000" b="1" dirty="0" smtClean="0">
                  <a:solidFill>
                    <a:schemeClr val="bg1"/>
                  </a:solidFill>
                </a:rPr>
                <a:t> legal</a:t>
              </a:r>
            </a:p>
            <a:p>
              <a:pPr algn="ctr"/>
              <a:r>
                <a:rPr lang="en-US" sz="6000" b="1" dirty="0" smtClean="0">
                  <a:solidFill>
                    <a:schemeClr val="bg1"/>
                  </a:solidFill>
                </a:rPr>
                <a:t>case study</a:t>
              </a:r>
              <a:endParaRPr 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1340" y="6054811"/>
              <a:ext cx="98855" cy="333632"/>
            </a:xfrm>
            <a:custGeom>
              <a:avLst/>
              <a:gdLst>
                <a:gd name="connsiteX0" fmla="*/ 86498 w 98855"/>
                <a:gd name="connsiteY0" fmla="*/ 333632 h 333632"/>
                <a:gd name="connsiteX1" fmla="*/ 0 w 98855"/>
                <a:gd name="connsiteY1" fmla="*/ 259491 h 333632"/>
                <a:gd name="connsiteX2" fmla="*/ 0 w 98855"/>
                <a:gd name="connsiteY2" fmla="*/ 259491 h 333632"/>
                <a:gd name="connsiteX3" fmla="*/ 0 w 98855"/>
                <a:gd name="connsiteY3" fmla="*/ 259491 h 333632"/>
                <a:gd name="connsiteX4" fmla="*/ 0 w 98855"/>
                <a:gd name="connsiteY4" fmla="*/ 0 h 333632"/>
                <a:gd name="connsiteX5" fmla="*/ 98855 w 98855"/>
                <a:gd name="connsiteY5" fmla="*/ 86497 h 333632"/>
                <a:gd name="connsiteX6" fmla="*/ 86498 w 98855"/>
                <a:gd name="connsiteY6" fmla="*/ 333632 h 3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855" h="333632">
                  <a:moveTo>
                    <a:pt x="86498" y="333632"/>
                  </a:moveTo>
                  <a:lnTo>
                    <a:pt x="0" y="259491"/>
                  </a:lnTo>
                  <a:lnTo>
                    <a:pt x="0" y="259491"/>
                  </a:lnTo>
                  <a:lnTo>
                    <a:pt x="0" y="259491"/>
                  </a:lnTo>
                  <a:lnTo>
                    <a:pt x="0" y="0"/>
                  </a:lnTo>
                  <a:lnTo>
                    <a:pt x="98855" y="86497"/>
                  </a:lnTo>
                  <a:lnTo>
                    <a:pt x="86498" y="333632"/>
                  </a:lnTo>
                  <a:close/>
                </a:path>
              </a:pathLst>
            </a:cu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247" b="98051" l="9400" r="96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4914" y="3522545"/>
              <a:ext cx="3742227" cy="2496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810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5" name="TextBox 4" descr=" 14"/>
          <p:cNvSpPr txBox="1"/>
          <p:nvPr/>
        </p:nvSpPr>
        <p:spPr>
          <a:xfrm>
            <a:off x="6569149" y="2558860"/>
            <a:ext cx="4249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3600" smtClean="0">
                <a:solidFill>
                  <a:srgbClr val="002060"/>
                </a:solidFill>
              </a:rPr>
              <a:t>The issue </a:t>
            </a:r>
            <a:r>
              <a:rPr lang="en-US" sz="3600" dirty="0" smtClean="0">
                <a:solidFill>
                  <a:srgbClr val="002060"/>
                </a:solidFill>
              </a:rPr>
              <a:t>of intent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7"/>
          <p:cNvSpPr txBox="1"/>
          <p:nvPr/>
        </p:nvSpPr>
        <p:spPr>
          <a:xfrm>
            <a:off x="6569149" y="3487742"/>
            <a:ext cx="4249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3600" dirty="0" smtClean="0">
                <a:solidFill>
                  <a:srgbClr val="002060"/>
                </a:solidFill>
              </a:rPr>
              <a:t>Also issue of what kind of man </a:t>
            </a:r>
            <a:r>
              <a:rPr lang="en-US" sz="3600" smtClean="0">
                <a:solidFill>
                  <a:srgbClr val="002060"/>
                </a:solidFill>
              </a:rPr>
              <a:t>is Paul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99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60438" y="2287413"/>
            <a:ext cx="4249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2060"/>
                </a:solidFill>
              </a:rPr>
              <a:t>My problem is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22:4-5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2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60438" y="2287413"/>
            <a:ext cx="4249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2060"/>
                </a:solidFill>
              </a:rPr>
              <a:t>My problem is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22:4-5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7" name="TextBox 6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45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60438" y="2287413"/>
            <a:ext cx="4249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2060"/>
                </a:solidFill>
              </a:rPr>
              <a:t>My problem is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22:4-5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7" name="TextBox 6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 descr=" 11"/>
          <p:cNvSpPr txBox="1"/>
          <p:nvPr/>
        </p:nvSpPr>
        <p:spPr>
          <a:xfrm>
            <a:off x="8785074" y="426139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What???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42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60438" y="2287413"/>
            <a:ext cx="4249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2060"/>
                </a:solidFill>
              </a:rPr>
              <a:t>My problem is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22:4-5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7" name="TextBox 6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 descr=" 11"/>
          <p:cNvSpPr txBox="1"/>
          <p:nvPr/>
        </p:nvSpPr>
        <p:spPr>
          <a:xfrm>
            <a:off x="8785074" y="426139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What???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9" name="TextBox 8" descr=" 15"/>
          <p:cNvSpPr txBox="1"/>
          <p:nvPr/>
        </p:nvSpPr>
        <p:spPr>
          <a:xfrm>
            <a:off x="8824554" y="4822230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When?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45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60438" y="2287413"/>
            <a:ext cx="4249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2060"/>
                </a:solidFill>
              </a:rPr>
              <a:t>My problem is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22:4-5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7" name="TextBox 6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 descr=" 11"/>
          <p:cNvSpPr txBox="1"/>
          <p:nvPr/>
        </p:nvSpPr>
        <p:spPr>
          <a:xfrm>
            <a:off x="8785074" y="426139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What???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9" name="TextBox 8" descr=" 15"/>
          <p:cNvSpPr txBox="1"/>
          <p:nvPr/>
        </p:nvSpPr>
        <p:spPr>
          <a:xfrm>
            <a:off x="8824554" y="4822230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When?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0" name="TextBox 9" descr=" 16"/>
          <p:cNvSpPr txBox="1"/>
          <p:nvPr/>
        </p:nvSpPr>
        <p:spPr>
          <a:xfrm>
            <a:off x="8844294" y="538306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Why?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871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00206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99918" y="2292373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WAS PAUL A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10" name="TextBox 9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8785074" y="426139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What???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5" name="TextBox 14" descr=" 15"/>
          <p:cNvSpPr txBox="1"/>
          <p:nvPr/>
        </p:nvSpPr>
        <p:spPr>
          <a:xfrm>
            <a:off x="8824554" y="4822230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When?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6" name="TextBox 15" descr=" 16"/>
          <p:cNvSpPr txBox="1"/>
          <p:nvPr/>
        </p:nvSpPr>
        <p:spPr>
          <a:xfrm>
            <a:off x="8844294" y="538306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Why?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17"/>
          <p:cNvSpPr txBox="1"/>
          <p:nvPr/>
        </p:nvSpPr>
        <p:spPr>
          <a:xfrm>
            <a:off x="6699918" y="2803910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</a:rPr>
              <a:t>BAD GUY?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41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00206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99918" y="2292373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WAS PAUL A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10" name="TextBox 9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8785074" y="426139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What???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5" name="TextBox 14" descr=" 15"/>
          <p:cNvSpPr txBox="1"/>
          <p:nvPr/>
        </p:nvSpPr>
        <p:spPr>
          <a:xfrm>
            <a:off x="8824554" y="4822230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When?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6" name="TextBox 15" descr=" 16"/>
          <p:cNvSpPr txBox="1"/>
          <p:nvPr/>
        </p:nvSpPr>
        <p:spPr>
          <a:xfrm>
            <a:off x="8844294" y="538306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Why?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17"/>
          <p:cNvSpPr txBox="1"/>
          <p:nvPr/>
        </p:nvSpPr>
        <p:spPr>
          <a:xfrm>
            <a:off x="6699918" y="2803910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</a:rPr>
              <a:t>BAD GUY?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pic>
        <p:nvPicPr>
          <p:cNvPr id="18" name="Picture 17" descr="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4333" y1="34500" x2="32333" y2="86167"/>
                      </a14:backgroundRemoval>
                    </a14:imgEffect>
                  </a14:imgLayer>
                </a14:imgProps>
              </a:ext>
            </a:extLst>
          </a:blip>
          <a:srcRect l="23577" t="8784" r="23859" b="12082"/>
          <a:stretch/>
        </p:blipFill>
        <p:spPr>
          <a:xfrm>
            <a:off x="931771" y="2167255"/>
            <a:ext cx="3322018" cy="333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00206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99918" y="2292373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WAS PAUL A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pic>
        <p:nvPicPr>
          <p:cNvPr id="5" name="Picture 4" descr="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7" y="3830324"/>
            <a:ext cx="1429313" cy="2154798"/>
          </a:xfrm>
          <a:prstGeom prst="rect">
            <a:avLst/>
          </a:prstGeom>
        </p:spPr>
      </p:pic>
      <p:sp>
        <p:nvSpPr>
          <p:cNvPr id="10" name="TextBox 9" descr=" 10"/>
          <p:cNvSpPr txBox="1"/>
          <p:nvPr/>
        </p:nvSpPr>
        <p:spPr>
          <a:xfrm>
            <a:off x="8785074" y="365955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Really?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8785074" y="426139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What???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5" name="TextBox 14" descr=" 15"/>
          <p:cNvSpPr txBox="1"/>
          <p:nvPr/>
        </p:nvSpPr>
        <p:spPr>
          <a:xfrm>
            <a:off x="8824554" y="4822230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When?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6" name="TextBox 15" descr=" 16"/>
          <p:cNvSpPr txBox="1"/>
          <p:nvPr/>
        </p:nvSpPr>
        <p:spPr>
          <a:xfrm>
            <a:off x="8844294" y="5383068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Why?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17"/>
          <p:cNvSpPr txBox="1"/>
          <p:nvPr/>
        </p:nvSpPr>
        <p:spPr>
          <a:xfrm>
            <a:off x="6699918" y="2803910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</a:rPr>
              <a:t>BAD GUY?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pic>
        <p:nvPicPr>
          <p:cNvPr id="18" name="Picture 17" descr="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4333" y1="34500" x2="32333" y2="86167"/>
                      </a14:backgroundRemoval>
                    </a14:imgEffect>
                  </a14:imgLayer>
                </a14:imgProps>
              </a:ext>
            </a:extLst>
          </a:blip>
          <a:srcRect l="23577" t="8784" r="23859" b="12082"/>
          <a:stretch/>
        </p:blipFill>
        <p:spPr>
          <a:xfrm>
            <a:off x="931771" y="2167255"/>
            <a:ext cx="3322018" cy="3334181"/>
          </a:xfrm>
          <a:prstGeom prst="rect">
            <a:avLst/>
          </a:prstGeom>
        </p:spPr>
      </p:pic>
      <p:sp>
        <p:nvSpPr>
          <p:cNvPr id="19" name="TextBox 18" descr=" 18"/>
          <p:cNvSpPr txBox="1"/>
          <p:nvPr/>
        </p:nvSpPr>
        <p:spPr>
          <a:xfrm rot="20837341">
            <a:off x="1251546" y="2542384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Something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19"/>
          <p:cNvSpPr txBox="1"/>
          <p:nvPr/>
        </p:nvSpPr>
        <p:spPr>
          <a:xfrm rot="20831769">
            <a:off x="1362427" y="3018276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 squirrelly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1" name="TextBox 20" descr=" 20"/>
          <p:cNvSpPr txBox="1"/>
          <p:nvPr/>
        </p:nvSpPr>
        <p:spPr>
          <a:xfrm rot="20786641">
            <a:off x="1566739" y="3493452"/>
            <a:ext cx="230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about </a:t>
            </a:r>
            <a:r>
              <a:rPr lang="en-US" sz="3600" dirty="0" smtClean="0">
                <a:solidFill>
                  <a:srgbClr val="002060"/>
                </a:solidFill>
              </a:rPr>
              <a:t>this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3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272224" y="172009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2533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b="1" i="1" dirty="0" err="1" smtClean="0">
                <a:solidFill>
                  <a:srgbClr val="FF0000"/>
                </a:solidFill>
              </a:rPr>
              <a:t>mens</a:t>
            </a:r>
            <a:r>
              <a:rPr lang="en-US" sz="3600" b="1" i="1" dirty="0" smtClean="0">
                <a:solidFill>
                  <a:srgbClr val="FF0000"/>
                </a:solidFill>
              </a:rPr>
              <a:t> rea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2309" y="2276309"/>
            <a:ext cx="4215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(Latin: “guilty mind”)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2309" y="3087609"/>
            <a:ext cx="4215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Most crimes require a “guilty intent”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272224" y="172009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4" name="Left-Right Arrow 3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93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272224" y="172009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pic>
        <p:nvPicPr>
          <p:cNvPr id="6" name="Picture 5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4" name="Left-Right Arrow 3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297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272224" y="172009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pic>
        <p:nvPicPr>
          <p:cNvPr id="6" name="Picture 5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4" name="Left-Right Arrow 3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40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324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3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364859" y="4291129"/>
            <a:ext cx="346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Radical </a:t>
            </a:r>
            <a:r>
              <a:rPr lang="en-US" sz="3600" smtClean="0">
                <a:solidFill>
                  <a:srgbClr val="002060"/>
                </a:solidFill>
              </a:rPr>
              <a:t>religious extremists?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 descr=" 23"/>
          <p:cNvCxnSpPr/>
          <p:nvPr/>
        </p:nvCxnSpPr>
        <p:spPr>
          <a:xfrm flipH="1">
            <a:off x="2097205" y="3572735"/>
            <a:ext cx="1228052" cy="71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4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364859" y="4291129"/>
            <a:ext cx="346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Radical </a:t>
            </a:r>
            <a:r>
              <a:rPr lang="en-US" sz="3600" smtClean="0">
                <a:solidFill>
                  <a:srgbClr val="002060"/>
                </a:solidFill>
              </a:rPr>
              <a:t>religious extremists?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 descr=" 23"/>
          <p:cNvCxnSpPr/>
          <p:nvPr/>
        </p:nvCxnSpPr>
        <p:spPr>
          <a:xfrm flipH="1">
            <a:off x="2097205" y="3572735"/>
            <a:ext cx="1228052" cy="71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 descr=" 24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184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364859" y="4291129"/>
            <a:ext cx="346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Radical </a:t>
            </a:r>
            <a:r>
              <a:rPr lang="en-US" sz="3600" smtClean="0">
                <a:solidFill>
                  <a:srgbClr val="002060"/>
                </a:solidFill>
              </a:rPr>
              <a:t>religious extremists?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 descr=" 23"/>
          <p:cNvCxnSpPr/>
          <p:nvPr/>
        </p:nvCxnSpPr>
        <p:spPr>
          <a:xfrm flipH="1">
            <a:off x="2097205" y="3572735"/>
            <a:ext cx="1228052" cy="71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 descr=" 24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2" name="TextBox 21" descr=" 25"/>
          <p:cNvSpPr txBox="1"/>
          <p:nvPr/>
        </p:nvSpPr>
        <p:spPr>
          <a:xfrm>
            <a:off x="4376348" y="4295389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Get me </a:t>
            </a:r>
            <a:r>
              <a:rPr lang="en-US" sz="3600" b="1" dirty="0" smtClean="0">
                <a:solidFill>
                  <a:srgbClr val="FF0000"/>
                </a:solidFill>
              </a:rPr>
              <a:t>motive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522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364859" y="4291129"/>
            <a:ext cx="346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Radical </a:t>
            </a:r>
            <a:r>
              <a:rPr lang="en-US" sz="3600" smtClean="0">
                <a:solidFill>
                  <a:srgbClr val="002060"/>
                </a:solidFill>
              </a:rPr>
              <a:t>religious extremists?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 descr=" 23"/>
          <p:cNvCxnSpPr/>
          <p:nvPr/>
        </p:nvCxnSpPr>
        <p:spPr>
          <a:xfrm flipH="1">
            <a:off x="2097205" y="3572735"/>
            <a:ext cx="1228052" cy="71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 descr=" 24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2" name="TextBox 21" descr=" 25"/>
          <p:cNvSpPr txBox="1"/>
          <p:nvPr/>
        </p:nvSpPr>
        <p:spPr>
          <a:xfrm>
            <a:off x="4376348" y="4295389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Get me </a:t>
            </a:r>
            <a:r>
              <a:rPr lang="en-US" sz="3600" b="1" dirty="0" smtClean="0">
                <a:solidFill>
                  <a:srgbClr val="FF0000"/>
                </a:solidFill>
              </a:rPr>
              <a:t>motive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grpSp>
        <p:nvGrpSpPr>
          <p:cNvPr id="23" name="Group 22" descr=" 33"/>
          <p:cNvGrpSpPr/>
          <p:nvPr/>
        </p:nvGrpSpPr>
        <p:grpSpPr>
          <a:xfrm>
            <a:off x="4222590" y="4941720"/>
            <a:ext cx="3135566" cy="1472996"/>
            <a:chOff x="4104327" y="4981591"/>
            <a:chExt cx="3135566" cy="1472996"/>
          </a:xfrm>
        </p:grpSpPr>
        <p:grpSp>
          <p:nvGrpSpPr>
            <p:cNvPr id="24" name="Group 23"/>
            <p:cNvGrpSpPr/>
            <p:nvPr/>
          </p:nvGrpSpPr>
          <p:grpSpPr>
            <a:xfrm>
              <a:off x="4104327" y="4981591"/>
              <a:ext cx="3135566" cy="1472996"/>
              <a:chOff x="4254938" y="5013865"/>
              <a:chExt cx="2912190" cy="1412412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4938" y="5013865"/>
                <a:ext cx="2912190" cy="1412412"/>
              </a:xfrm>
              <a:prstGeom prst="rect">
                <a:avLst/>
              </a:prstGeom>
            </p:spPr>
          </p:pic>
          <p:sp>
            <p:nvSpPr>
              <p:cNvPr id="27" name="Freeform 26"/>
              <p:cNvSpPr/>
              <p:nvPr/>
            </p:nvSpPr>
            <p:spPr>
              <a:xfrm>
                <a:off x="5303520" y="5593976"/>
                <a:ext cx="1796527" cy="225911"/>
              </a:xfrm>
              <a:custGeom>
                <a:avLst/>
                <a:gdLst>
                  <a:gd name="connsiteX0" fmla="*/ 86061 w 1796527"/>
                  <a:gd name="connsiteY0" fmla="*/ 225911 h 225911"/>
                  <a:gd name="connsiteX1" fmla="*/ 1731981 w 1796527"/>
                  <a:gd name="connsiteY1" fmla="*/ 161365 h 225911"/>
                  <a:gd name="connsiteX2" fmla="*/ 1796527 w 1796527"/>
                  <a:gd name="connsiteY2" fmla="*/ 32273 h 225911"/>
                  <a:gd name="connsiteX3" fmla="*/ 0 w 1796527"/>
                  <a:gd name="connsiteY3" fmla="*/ 0 h 225911"/>
                  <a:gd name="connsiteX4" fmla="*/ 86061 w 1796527"/>
                  <a:gd name="connsiteY4" fmla="*/ 225911 h 22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6527" h="225911">
                    <a:moveTo>
                      <a:pt x="86061" y="225911"/>
                    </a:moveTo>
                    <a:lnTo>
                      <a:pt x="1731981" y="161365"/>
                    </a:lnTo>
                    <a:lnTo>
                      <a:pt x="1796527" y="32273"/>
                    </a:lnTo>
                    <a:lnTo>
                      <a:pt x="0" y="0"/>
                    </a:lnTo>
                    <a:lnTo>
                      <a:pt x="86061" y="225911"/>
                    </a:lnTo>
                    <a:close/>
                  </a:path>
                </a:pathLst>
              </a:custGeom>
              <a:solidFill>
                <a:srgbClr val="FFDE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641462" y="5335888"/>
              <a:ext cx="20196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smtClean="0">
                  <a:solidFill>
                    <a:srgbClr val="002060"/>
                  </a:solidFill>
                </a:rPr>
                <a:t>Phil.3:5-6</a:t>
              </a:r>
              <a:endParaRPr lang="en-US" sz="3600" b="1" i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10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364859" y="4291129"/>
            <a:ext cx="346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Radical </a:t>
            </a:r>
            <a:r>
              <a:rPr lang="en-US" sz="3600" smtClean="0">
                <a:solidFill>
                  <a:srgbClr val="002060"/>
                </a:solidFill>
              </a:rPr>
              <a:t>religious extremists?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 descr=" 23"/>
          <p:cNvCxnSpPr/>
          <p:nvPr/>
        </p:nvCxnSpPr>
        <p:spPr>
          <a:xfrm flipH="1">
            <a:off x="2097205" y="3572735"/>
            <a:ext cx="1228052" cy="71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 descr=" 24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2" name="TextBox 21" descr=" 25"/>
          <p:cNvSpPr txBox="1"/>
          <p:nvPr/>
        </p:nvSpPr>
        <p:spPr>
          <a:xfrm>
            <a:off x="4376348" y="4295389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Get me </a:t>
            </a:r>
            <a:r>
              <a:rPr lang="en-US" sz="3600" b="1" dirty="0" smtClean="0">
                <a:solidFill>
                  <a:srgbClr val="FF0000"/>
                </a:solidFill>
              </a:rPr>
              <a:t>motive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196" y="2860935"/>
            <a:ext cx="3759200" cy="37719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grpSp>
        <p:nvGrpSpPr>
          <p:cNvPr id="23" name="Group 22" descr=" 33"/>
          <p:cNvGrpSpPr/>
          <p:nvPr/>
        </p:nvGrpSpPr>
        <p:grpSpPr>
          <a:xfrm>
            <a:off x="4222590" y="4941720"/>
            <a:ext cx="3135566" cy="1472996"/>
            <a:chOff x="4104327" y="4981591"/>
            <a:chExt cx="3135566" cy="1472996"/>
          </a:xfrm>
        </p:grpSpPr>
        <p:grpSp>
          <p:nvGrpSpPr>
            <p:cNvPr id="24" name="Group 23"/>
            <p:cNvGrpSpPr/>
            <p:nvPr/>
          </p:nvGrpSpPr>
          <p:grpSpPr>
            <a:xfrm>
              <a:off x="4104327" y="4981591"/>
              <a:ext cx="3135566" cy="1472996"/>
              <a:chOff x="4254938" y="5013865"/>
              <a:chExt cx="2912190" cy="1412412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54938" y="5013865"/>
                <a:ext cx="2912190" cy="1412412"/>
              </a:xfrm>
              <a:prstGeom prst="rect">
                <a:avLst/>
              </a:prstGeom>
            </p:spPr>
          </p:pic>
          <p:sp>
            <p:nvSpPr>
              <p:cNvPr id="27" name="Freeform 26"/>
              <p:cNvSpPr/>
              <p:nvPr/>
            </p:nvSpPr>
            <p:spPr>
              <a:xfrm>
                <a:off x="5303520" y="5593976"/>
                <a:ext cx="1796527" cy="225911"/>
              </a:xfrm>
              <a:custGeom>
                <a:avLst/>
                <a:gdLst>
                  <a:gd name="connsiteX0" fmla="*/ 86061 w 1796527"/>
                  <a:gd name="connsiteY0" fmla="*/ 225911 h 225911"/>
                  <a:gd name="connsiteX1" fmla="*/ 1731981 w 1796527"/>
                  <a:gd name="connsiteY1" fmla="*/ 161365 h 225911"/>
                  <a:gd name="connsiteX2" fmla="*/ 1796527 w 1796527"/>
                  <a:gd name="connsiteY2" fmla="*/ 32273 h 225911"/>
                  <a:gd name="connsiteX3" fmla="*/ 0 w 1796527"/>
                  <a:gd name="connsiteY3" fmla="*/ 0 h 225911"/>
                  <a:gd name="connsiteX4" fmla="*/ 86061 w 1796527"/>
                  <a:gd name="connsiteY4" fmla="*/ 225911 h 22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6527" h="225911">
                    <a:moveTo>
                      <a:pt x="86061" y="225911"/>
                    </a:moveTo>
                    <a:lnTo>
                      <a:pt x="1731981" y="161365"/>
                    </a:lnTo>
                    <a:lnTo>
                      <a:pt x="1796527" y="32273"/>
                    </a:lnTo>
                    <a:lnTo>
                      <a:pt x="0" y="0"/>
                    </a:lnTo>
                    <a:lnTo>
                      <a:pt x="86061" y="225911"/>
                    </a:lnTo>
                    <a:close/>
                  </a:path>
                </a:pathLst>
              </a:custGeom>
              <a:solidFill>
                <a:srgbClr val="FFDE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641462" y="5335888"/>
              <a:ext cx="20196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smtClean="0">
                  <a:solidFill>
                    <a:srgbClr val="002060"/>
                  </a:solidFill>
                </a:rPr>
                <a:t>Phil.3:5-6</a:t>
              </a:r>
              <a:endParaRPr lang="en-US" sz="3600" b="1" i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657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0558" y="397920"/>
            <a:ext cx="24602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/>
              <a:t>Example:</a:t>
            </a:r>
            <a:endParaRPr lang="en-US" sz="4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94" y="1956666"/>
            <a:ext cx="5203564" cy="34690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5015" y="687937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I’m in the kitchen putting rat poison into traps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505015" y="1890694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 leave to answer a knock </a:t>
            </a:r>
            <a:r>
              <a:rPr lang="en-US" sz="3600" smtClean="0"/>
              <a:t>at the door</a:t>
            </a:r>
            <a:endParaRPr 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6505015" y="3091023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My houseguest comes into the kitchen for coffee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331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0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364859" y="4291129"/>
            <a:ext cx="346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Radical </a:t>
            </a:r>
            <a:r>
              <a:rPr lang="en-US" sz="3600" smtClean="0">
                <a:solidFill>
                  <a:srgbClr val="002060"/>
                </a:solidFill>
              </a:rPr>
              <a:t>religious extremists?</a:t>
            </a:r>
            <a:endParaRPr lang="en-US" sz="3600" i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 descr=" 23"/>
          <p:cNvCxnSpPr/>
          <p:nvPr/>
        </p:nvCxnSpPr>
        <p:spPr>
          <a:xfrm flipH="1">
            <a:off x="2097205" y="3572735"/>
            <a:ext cx="1228052" cy="7183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 descr=" 24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2" name="TextBox 21" descr=" 25"/>
          <p:cNvSpPr txBox="1"/>
          <p:nvPr/>
        </p:nvSpPr>
        <p:spPr>
          <a:xfrm>
            <a:off x="4376348" y="4295389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Get me </a:t>
            </a:r>
            <a:r>
              <a:rPr lang="en-US" sz="3600" b="1" dirty="0" smtClean="0">
                <a:solidFill>
                  <a:srgbClr val="FF0000"/>
                </a:solidFill>
              </a:rPr>
              <a:t>motive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196" y="2860935"/>
            <a:ext cx="3759200" cy="37719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grpSp>
        <p:nvGrpSpPr>
          <p:cNvPr id="23" name="Group 22" descr=" 33"/>
          <p:cNvGrpSpPr/>
          <p:nvPr/>
        </p:nvGrpSpPr>
        <p:grpSpPr>
          <a:xfrm>
            <a:off x="4222590" y="4941720"/>
            <a:ext cx="3135566" cy="1472996"/>
            <a:chOff x="4104327" y="4981591"/>
            <a:chExt cx="3135566" cy="1472996"/>
          </a:xfrm>
        </p:grpSpPr>
        <p:grpSp>
          <p:nvGrpSpPr>
            <p:cNvPr id="24" name="Group 23"/>
            <p:cNvGrpSpPr/>
            <p:nvPr/>
          </p:nvGrpSpPr>
          <p:grpSpPr>
            <a:xfrm>
              <a:off x="4104327" y="4981591"/>
              <a:ext cx="3135566" cy="1472996"/>
              <a:chOff x="4254938" y="5013865"/>
              <a:chExt cx="2912190" cy="1412412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54938" y="5013865"/>
                <a:ext cx="2912190" cy="1412412"/>
              </a:xfrm>
              <a:prstGeom prst="rect">
                <a:avLst/>
              </a:prstGeom>
            </p:spPr>
          </p:pic>
          <p:sp>
            <p:nvSpPr>
              <p:cNvPr id="27" name="Freeform 26"/>
              <p:cNvSpPr/>
              <p:nvPr/>
            </p:nvSpPr>
            <p:spPr>
              <a:xfrm>
                <a:off x="5303520" y="5593976"/>
                <a:ext cx="1796527" cy="225911"/>
              </a:xfrm>
              <a:custGeom>
                <a:avLst/>
                <a:gdLst>
                  <a:gd name="connsiteX0" fmla="*/ 86061 w 1796527"/>
                  <a:gd name="connsiteY0" fmla="*/ 225911 h 225911"/>
                  <a:gd name="connsiteX1" fmla="*/ 1731981 w 1796527"/>
                  <a:gd name="connsiteY1" fmla="*/ 161365 h 225911"/>
                  <a:gd name="connsiteX2" fmla="*/ 1796527 w 1796527"/>
                  <a:gd name="connsiteY2" fmla="*/ 32273 h 225911"/>
                  <a:gd name="connsiteX3" fmla="*/ 0 w 1796527"/>
                  <a:gd name="connsiteY3" fmla="*/ 0 h 225911"/>
                  <a:gd name="connsiteX4" fmla="*/ 86061 w 1796527"/>
                  <a:gd name="connsiteY4" fmla="*/ 225911 h 22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6527" h="225911">
                    <a:moveTo>
                      <a:pt x="86061" y="225911"/>
                    </a:moveTo>
                    <a:lnTo>
                      <a:pt x="1731981" y="161365"/>
                    </a:lnTo>
                    <a:lnTo>
                      <a:pt x="1796527" y="32273"/>
                    </a:lnTo>
                    <a:lnTo>
                      <a:pt x="0" y="0"/>
                    </a:lnTo>
                    <a:lnTo>
                      <a:pt x="86061" y="225911"/>
                    </a:lnTo>
                    <a:close/>
                  </a:path>
                </a:pathLst>
              </a:custGeom>
              <a:solidFill>
                <a:srgbClr val="FFDE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641462" y="5335888"/>
              <a:ext cx="20196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smtClean="0">
                  <a:solidFill>
                    <a:srgbClr val="002060"/>
                  </a:solidFill>
                </a:rPr>
                <a:t>Phil.3:5-6</a:t>
              </a:r>
              <a:endParaRPr lang="en-US" sz="36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9" name="TextBox 28" descr=" 34"/>
          <p:cNvSpPr txBox="1"/>
          <p:nvPr/>
        </p:nvSpPr>
        <p:spPr>
          <a:xfrm>
            <a:off x="472324" y="5544387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Dt. 28:1-2, 15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01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4"/>
          <p:cNvSpPr txBox="1"/>
          <p:nvPr/>
        </p:nvSpPr>
        <p:spPr>
          <a:xfrm>
            <a:off x="2501151" y="2977593"/>
            <a:ext cx="6594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Arial" charset="0"/>
              <a:buChar char="•"/>
            </a:pPr>
            <a:r>
              <a:rPr lang="en-US" sz="3600" dirty="0" smtClean="0">
                <a:solidFill>
                  <a:srgbClr val="002060"/>
                </a:solidFill>
              </a:rPr>
              <a:t>Stephen, “Mr. Hellenizing Jew” held out Jesus as Messiah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90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24"/>
          <p:cNvSpPr txBox="1"/>
          <p:nvPr/>
        </p:nvSpPr>
        <p:spPr>
          <a:xfrm>
            <a:off x="2501151" y="2977593"/>
            <a:ext cx="6594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Arial" charset="0"/>
              <a:buChar char="•"/>
            </a:pPr>
            <a:r>
              <a:rPr lang="en-US" sz="3600" dirty="0" smtClean="0">
                <a:solidFill>
                  <a:srgbClr val="002060"/>
                </a:solidFill>
              </a:rPr>
              <a:t>Stephen, “Mr. Hellenizing Jew” held out Jesus as Messiah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29"/>
          <p:cNvSpPr txBox="1"/>
          <p:nvPr/>
        </p:nvSpPr>
        <p:spPr>
          <a:xfrm>
            <a:off x="2097205" y="4177922"/>
            <a:ext cx="6594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Arial" charset="0"/>
              <a:buChar char="•"/>
            </a:pPr>
            <a:r>
              <a:rPr lang="en-US" sz="3600" dirty="0" smtClean="0">
                <a:solidFill>
                  <a:srgbClr val="002060"/>
                </a:solidFill>
              </a:rPr>
              <a:t>Paul, “Mr. Pharisee” knew better (Dt. 21:23)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37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17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17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38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17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20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71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17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20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4376348" y="4295389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Get me </a:t>
            </a:r>
            <a:r>
              <a:rPr lang="en-US" sz="3600" b="1" dirty="0" smtClean="0">
                <a:solidFill>
                  <a:srgbClr val="FF0000"/>
                </a:solidFill>
              </a:rPr>
              <a:t>motive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025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4" y="1468585"/>
            <a:ext cx="1215613" cy="1215613"/>
          </a:xfrm>
          <a:prstGeom prst="rect">
            <a:avLst/>
          </a:prstGeom>
        </p:spPr>
      </p:pic>
      <p:sp>
        <p:nvSpPr>
          <p:cNvPr id="8" name="Left-Right Arrow 7" descr=" 8"/>
          <p:cNvSpPr/>
          <p:nvPr/>
        </p:nvSpPr>
        <p:spPr>
          <a:xfrm>
            <a:off x="417850" y="905005"/>
            <a:ext cx="11356300" cy="476915"/>
          </a:xfrm>
          <a:prstGeom prst="leftRightArrow">
            <a:avLst>
              <a:gd name="adj1" fmla="val 99939"/>
              <a:gd name="adj2" fmla="val 50000"/>
            </a:avLst>
          </a:prstGeom>
          <a:solidFill>
            <a:srgbClr val="4273C5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 descr=" 13"/>
          <p:cNvSpPr txBox="1"/>
          <p:nvPr/>
        </p:nvSpPr>
        <p:spPr>
          <a:xfrm>
            <a:off x="1444060" y="84034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33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590" y="1510220"/>
            <a:ext cx="1509788" cy="1132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 descr=" 14"/>
          <p:cNvSpPr txBox="1"/>
          <p:nvPr/>
        </p:nvSpPr>
        <p:spPr>
          <a:xfrm>
            <a:off x="9951504" y="820296"/>
            <a:ext cx="74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57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1965464" y="173586"/>
            <a:ext cx="2460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/>
              <a:t>Acts 6 &amp; 7</a:t>
            </a:r>
            <a:endParaRPr lang="en-US" sz="3600" b="1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2793424" y="840345"/>
            <a:ext cx="106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</a:rPr>
              <a:t>c.35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18" name="Group 17" descr=" 18"/>
          <p:cNvGrpSpPr/>
          <p:nvPr/>
        </p:nvGrpSpPr>
        <p:grpSpPr>
          <a:xfrm>
            <a:off x="2097205" y="1366384"/>
            <a:ext cx="2456105" cy="1375239"/>
            <a:chOff x="2097205" y="1366384"/>
            <a:chExt cx="2456105" cy="1375239"/>
          </a:xfrm>
        </p:grpSpPr>
        <p:sp>
          <p:nvSpPr>
            <p:cNvPr id="19" name="TextBox 18"/>
            <p:cNvSpPr txBox="1"/>
            <p:nvPr/>
          </p:nvSpPr>
          <p:spPr>
            <a:xfrm>
              <a:off x="2097205" y="1541294"/>
              <a:ext cx="2456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spc="-150" smtClean="0"/>
                <a:t>The stoning of Stephen</a:t>
              </a:r>
              <a:endParaRPr lang="en-US" sz="3600" spc="-150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192020" y="1571385"/>
              <a:ext cx="2252680" cy="1112813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3" idx="0"/>
            </p:cNvCxnSpPr>
            <p:nvPr/>
          </p:nvCxnSpPr>
          <p:spPr>
            <a:xfrm flipV="1">
              <a:off x="3318360" y="1366384"/>
              <a:ext cx="6898" cy="2050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 descr=" 17"/>
          <p:cNvSpPr txBox="1"/>
          <p:nvPr/>
        </p:nvSpPr>
        <p:spPr>
          <a:xfrm>
            <a:off x="2192020" y="2931426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</a:t>
            </a:r>
            <a:r>
              <a:rPr lang="en-US" sz="3600" baseline="30000" dirty="0" smtClean="0">
                <a:solidFill>
                  <a:srgbClr val="002060"/>
                </a:solidFill>
              </a:rPr>
              <a:t>st</a:t>
            </a:r>
            <a:r>
              <a:rPr lang="en-US" sz="3600" dirty="0" smtClean="0">
                <a:solidFill>
                  <a:srgbClr val="002060"/>
                </a:solidFill>
              </a:rPr>
              <a:t>: The story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20"/>
          <p:cNvSpPr txBox="1"/>
          <p:nvPr/>
        </p:nvSpPr>
        <p:spPr>
          <a:xfrm>
            <a:off x="3592579" y="3671716"/>
            <a:ext cx="399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2</a:t>
            </a:r>
            <a:r>
              <a:rPr lang="en-US" sz="3600" baseline="30000" dirty="0" smtClean="0">
                <a:solidFill>
                  <a:srgbClr val="002060"/>
                </a:solidFill>
              </a:rPr>
              <a:t>nd</a:t>
            </a:r>
            <a:r>
              <a:rPr lang="en-US" sz="3600" dirty="0" smtClean="0">
                <a:solidFill>
                  <a:srgbClr val="002060"/>
                </a:solidFill>
              </a:rPr>
              <a:t>: Get me </a:t>
            </a:r>
            <a:r>
              <a:rPr lang="en-US" sz="3600" b="1" dirty="0" smtClean="0">
                <a:solidFill>
                  <a:srgbClr val="FF0000"/>
                </a:solidFill>
              </a:rPr>
              <a:t>context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0" name="TextBox 19" descr=" 21"/>
          <p:cNvSpPr txBox="1"/>
          <p:nvPr/>
        </p:nvSpPr>
        <p:spPr>
          <a:xfrm>
            <a:off x="4376348" y="4295389"/>
            <a:ext cx="320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Get me </a:t>
            </a:r>
            <a:r>
              <a:rPr lang="en-US" sz="3600" b="1" dirty="0" smtClean="0">
                <a:solidFill>
                  <a:srgbClr val="FF0000"/>
                </a:solidFill>
              </a:rPr>
              <a:t>motive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21" name="TextBox 20" descr=" 22"/>
          <p:cNvSpPr txBox="1"/>
          <p:nvPr/>
        </p:nvSpPr>
        <p:spPr>
          <a:xfrm>
            <a:off x="4531793" y="5127263"/>
            <a:ext cx="3464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3</a:t>
            </a:r>
            <a:r>
              <a:rPr lang="en-US" sz="3600" baseline="30000" dirty="0" smtClean="0">
                <a:solidFill>
                  <a:srgbClr val="002060"/>
                </a:solidFill>
              </a:rPr>
              <a:t>rd</a:t>
            </a:r>
            <a:r>
              <a:rPr lang="en-US" sz="3600" dirty="0" smtClean="0">
                <a:solidFill>
                  <a:srgbClr val="002060"/>
                </a:solidFill>
              </a:rPr>
              <a:t>: The events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39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7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390558" y="397920"/>
            <a:ext cx="24602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/>
              <a:t>Example:</a:t>
            </a:r>
            <a:endParaRPr lang="en-US" sz="4400" b="1" dirty="0"/>
          </a:p>
        </p:txBody>
      </p:sp>
      <p:sp>
        <p:nvSpPr>
          <p:cNvPr id="5" name="TextBox 4" descr=" 5"/>
          <p:cNvSpPr txBox="1"/>
          <p:nvPr/>
        </p:nvSpPr>
        <p:spPr>
          <a:xfrm>
            <a:off x="6505015" y="687937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I’m in the kitchen putting rat poison into traps</a:t>
            </a:r>
            <a:endParaRPr lang="en-US" sz="3600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6505015" y="1890694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 leave to answer a knock </a:t>
            </a:r>
            <a:r>
              <a:rPr lang="en-US" sz="3600" smtClean="0"/>
              <a:t>at the door</a:t>
            </a:r>
            <a:endParaRPr lang="en-US" sz="3600" dirty="0"/>
          </a:p>
        </p:txBody>
      </p:sp>
      <p:sp>
        <p:nvSpPr>
          <p:cNvPr id="19" name="TextBox 18" descr=" 19"/>
          <p:cNvSpPr txBox="1"/>
          <p:nvPr/>
        </p:nvSpPr>
        <p:spPr>
          <a:xfrm>
            <a:off x="6505015" y="3091023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My houseguest comes into </a:t>
            </a:r>
            <a:r>
              <a:rPr lang="en-US" sz="3600" smtClean="0"/>
              <a:t>the kitchen for coffee</a:t>
            </a:r>
            <a:endParaRPr lang="en-US" sz="3600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19" y="1838813"/>
            <a:ext cx="4911912" cy="370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47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56" y="219112"/>
            <a:ext cx="6478971" cy="466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6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56" y="219112"/>
            <a:ext cx="6478971" cy="4664859"/>
          </a:xfrm>
          <a:prstGeom prst="rect">
            <a:avLst/>
          </a:prstGeom>
        </p:spPr>
      </p:pic>
      <p:pic>
        <p:nvPicPr>
          <p:cNvPr id="4" name="Picture 3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03" y="219112"/>
            <a:ext cx="4213921" cy="640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6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56" y="219112"/>
            <a:ext cx="6478971" cy="4664859"/>
          </a:xfrm>
          <a:prstGeom prst="rect">
            <a:avLst/>
          </a:prstGeom>
        </p:spPr>
      </p:pic>
      <p:pic>
        <p:nvPicPr>
          <p:cNvPr id="4" name="Picture 3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03" y="219112"/>
            <a:ext cx="4213921" cy="6402919"/>
          </a:xfrm>
          <a:prstGeom prst="rect">
            <a:avLst/>
          </a:prstGeom>
        </p:spPr>
      </p:pic>
      <p:pic>
        <p:nvPicPr>
          <p:cNvPr id="5" name="Picture 4" descr="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037" y="689181"/>
            <a:ext cx="6885342" cy="542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8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56" y="219112"/>
            <a:ext cx="6478971" cy="4664859"/>
          </a:xfrm>
          <a:prstGeom prst="rect">
            <a:avLst/>
          </a:prstGeom>
        </p:spPr>
      </p:pic>
      <p:pic>
        <p:nvPicPr>
          <p:cNvPr id="4" name="Picture 3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03" y="219112"/>
            <a:ext cx="4213921" cy="6402919"/>
          </a:xfrm>
          <a:prstGeom prst="rect">
            <a:avLst/>
          </a:prstGeom>
        </p:spPr>
      </p:pic>
      <p:pic>
        <p:nvPicPr>
          <p:cNvPr id="5" name="Picture 4" descr="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037" y="689181"/>
            <a:ext cx="6885342" cy="5428653"/>
          </a:xfrm>
          <a:prstGeom prst="rect">
            <a:avLst/>
          </a:prstGeom>
        </p:spPr>
      </p:pic>
      <p:sp>
        <p:nvSpPr>
          <p:cNvPr id="6" name="&quot;No&quot; Symbol 5" descr=" 25"/>
          <p:cNvSpPr/>
          <p:nvPr/>
        </p:nvSpPr>
        <p:spPr>
          <a:xfrm>
            <a:off x="2322516" y="1004552"/>
            <a:ext cx="7024743" cy="5106615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37" y="264159"/>
            <a:ext cx="8393170" cy="628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89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37" y="264159"/>
            <a:ext cx="8393170" cy="6287247"/>
          </a:xfrm>
          <a:prstGeom prst="rect">
            <a:avLst/>
          </a:prstGeom>
        </p:spPr>
      </p:pic>
      <p:sp>
        <p:nvSpPr>
          <p:cNvPr id="5" name="TextBox 4" descr=" 10"/>
          <p:cNvSpPr txBox="1"/>
          <p:nvPr/>
        </p:nvSpPr>
        <p:spPr>
          <a:xfrm>
            <a:off x="8902772" y="458444"/>
            <a:ext cx="3015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Mishna: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47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37" y="264159"/>
            <a:ext cx="8393170" cy="6287247"/>
          </a:xfrm>
          <a:prstGeom prst="rect">
            <a:avLst/>
          </a:prstGeom>
        </p:spPr>
      </p:pic>
      <p:sp>
        <p:nvSpPr>
          <p:cNvPr id="5" name="TextBox 4" descr=" 10"/>
          <p:cNvSpPr txBox="1"/>
          <p:nvPr/>
        </p:nvSpPr>
        <p:spPr>
          <a:xfrm>
            <a:off x="8902772" y="458444"/>
            <a:ext cx="3015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</a:rPr>
              <a:t>Mishna: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1"/>
          <p:cNvSpPr txBox="1"/>
          <p:nvPr/>
        </p:nvSpPr>
        <p:spPr>
          <a:xfrm>
            <a:off x="9081592" y="1112270"/>
            <a:ext cx="2658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-150" smtClean="0">
                <a:solidFill>
                  <a:srgbClr val="002060"/>
                </a:solidFill>
              </a:rPr>
              <a:t>Sanhedrin Ch. </a:t>
            </a:r>
            <a:r>
              <a:rPr lang="en-US" sz="3200" spc="-150" dirty="0" smtClean="0">
                <a:solidFill>
                  <a:srgbClr val="002060"/>
                </a:solidFill>
              </a:rPr>
              <a:t>6</a:t>
            </a:r>
            <a:endParaRPr lang="en-US" sz="3200" i="1" spc="-1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0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00206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99918" y="2292373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WAS PAUL A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17"/>
          <p:cNvSpPr txBox="1"/>
          <p:nvPr/>
        </p:nvSpPr>
        <p:spPr>
          <a:xfrm>
            <a:off x="6699918" y="2803910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</a:rPr>
              <a:t>BAD GUY?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34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00206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99918" y="2292373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WAS PAUL A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sp>
        <p:nvSpPr>
          <p:cNvPr id="7" name="TextBox 6" descr=" 10"/>
          <p:cNvSpPr txBox="1"/>
          <p:nvPr/>
        </p:nvSpPr>
        <p:spPr>
          <a:xfrm>
            <a:off x="7123010" y="3659558"/>
            <a:ext cx="3965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 Cor. 15:8-9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17"/>
          <p:cNvSpPr txBox="1"/>
          <p:nvPr/>
        </p:nvSpPr>
        <p:spPr>
          <a:xfrm>
            <a:off x="6699918" y="2803910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</a:rPr>
              <a:t>BAD GUY?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433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002060"/>
                </a:solidFill>
              </a:rPr>
              <a:t>Paul’s state of mind</a:t>
            </a:r>
          </a:p>
        </p:txBody>
      </p:sp>
      <p:sp>
        <p:nvSpPr>
          <p:cNvPr id="14" name="TextBox 13" descr=" 14"/>
          <p:cNvSpPr txBox="1"/>
          <p:nvPr/>
        </p:nvSpPr>
        <p:spPr>
          <a:xfrm>
            <a:off x="6699918" y="2292373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WAS PAUL A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sp>
        <p:nvSpPr>
          <p:cNvPr id="7" name="TextBox 6" descr=" 10"/>
          <p:cNvSpPr txBox="1"/>
          <p:nvPr/>
        </p:nvSpPr>
        <p:spPr>
          <a:xfrm>
            <a:off x="7123010" y="3659558"/>
            <a:ext cx="3965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 Cor. 15:8-9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 descr=" 16"/>
          <p:cNvSpPr txBox="1"/>
          <p:nvPr/>
        </p:nvSpPr>
        <p:spPr>
          <a:xfrm>
            <a:off x="6699918" y="4279582"/>
            <a:ext cx="43150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Paul was a misguided zealot who became a zealot for the truth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 descr=" 17"/>
          <p:cNvSpPr txBox="1"/>
          <p:nvPr/>
        </p:nvSpPr>
        <p:spPr>
          <a:xfrm>
            <a:off x="6699918" y="2803910"/>
            <a:ext cx="4249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</a:rPr>
              <a:t>BAD GUY?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368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390558" y="397920"/>
            <a:ext cx="24602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/>
              <a:t>Example:</a:t>
            </a:r>
            <a:endParaRPr lang="en-US" sz="4400" b="1" dirty="0"/>
          </a:p>
        </p:txBody>
      </p:sp>
      <p:sp>
        <p:nvSpPr>
          <p:cNvPr id="5" name="TextBox 4" descr=" 5"/>
          <p:cNvSpPr txBox="1"/>
          <p:nvPr/>
        </p:nvSpPr>
        <p:spPr>
          <a:xfrm>
            <a:off x="6505015" y="687937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I’m in the kitchen putting rat poison into traps</a:t>
            </a:r>
            <a:endParaRPr lang="en-US" sz="3600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6505015" y="1890694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 leave to answer a knock </a:t>
            </a:r>
            <a:r>
              <a:rPr lang="en-US" sz="3600" smtClean="0"/>
              <a:t>at the door</a:t>
            </a:r>
            <a:endParaRPr lang="en-US" sz="3600" dirty="0"/>
          </a:p>
        </p:txBody>
      </p:sp>
      <p:sp>
        <p:nvSpPr>
          <p:cNvPr id="19" name="TextBox 18" descr=" 19"/>
          <p:cNvSpPr txBox="1"/>
          <p:nvPr/>
        </p:nvSpPr>
        <p:spPr>
          <a:xfrm>
            <a:off x="6505015" y="3091023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My houseguest comes into </a:t>
            </a:r>
            <a:r>
              <a:rPr lang="en-US" sz="3600" smtClean="0"/>
              <a:t>the kitchen for coffee</a:t>
            </a:r>
            <a:endParaRPr lang="en-US" sz="3600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19" y="1838813"/>
            <a:ext cx="4911912" cy="3704747"/>
          </a:xfrm>
          <a:prstGeom prst="rect">
            <a:avLst/>
          </a:prstGeom>
        </p:spPr>
      </p:pic>
      <p:sp>
        <p:nvSpPr>
          <p:cNvPr id="8" name="TextBox 7" descr=" 9"/>
          <p:cNvSpPr txBox="1"/>
          <p:nvPr/>
        </p:nvSpPr>
        <p:spPr>
          <a:xfrm>
            <a:off x="6505015" y="4291352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My houseguest dies from rat poison in coffee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5907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193798" y="1111323"/>
            <a:ext cx="6423949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As they were stoning Stephen, he called out, ‘Lord Jesus, receive my spirit.’ And falling to his knees he cried out with a loud voice, ‘Lord, do not hold this sin against them.’ And when he had said this, he fell </a:t>
            </a:r>
            <a:r>
              <a:rPr lang="en-US" sz="3200" i="1" dirty="0" smtClean="0"/>
              <a:t>asleep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7:59-60) </a:t>
            </a:r>
            <a:endParaRPr lang="en-US" sz="3200" dirty="0"/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7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193798" y="1111323"/>
            <a:ext cx="6423949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As they were stoning Stephen, he called out, ‘Lord Jesus, receive my spirit.’ And falling to his knees he cried out with a loud voice, ‘Lord, do not hold this sin against them.’ And when he had said this, he fell </a:t>
            </a:r>
            <a:r>
              <a:rPr lang="en-US" sz="3200" i="1" dirty="0" smtClean="0"/>
              <a:t>asleep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7:59-60) 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5385736" y="5329364"/>
            <a:ext cx="60400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What do I </a:t>
            </a:r>
            <a:r>
              <a:rPr lang="en-US" sz="4000" i="1" spc="-150" dirty="0" smtClean="0">
                <a:solidFill>
                  <a:srgbClr val="FF0000"/>
                </a:solidFill>
              </a:rPr>
              <a:t>really</a:t>
            </a:r>
            <a:r>
              <a:rPr lang="en-US" sz="4000" spc="-150" dirty="0" smtClean="0">
                <a:solidFill>
                  <a:srgbClr val="FF0000"/>
                </a:solidFill>
              </a:rPr>
              <a:t> believe in?</a:t>
            </a: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8" y="1111323"/>
            <a:ext cx="6423949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As they were stoning Stephen, he called out, ‘Lord Jesus, receive my spirit.’ And falling to his knees he cried out with a loud voice, ‘Lord, do not hold this sin against them.’ And when he had said this, he fell </a:t>
            </a:r>
            <a:r>
              <a:rPr lang="en-US" sz="3200" i="1" dirty="0" smtClean="0"/>
              <a:t>asleep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7:59-60) </a:t>
            </a:r>
            <a:endParaRPr lang="en-US" sz="3200" dirty="0"/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7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8" y="1111323"/>
            <a:ext cx="6423949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As they were stoning Stephen, he called out, ‘Lord Jesus, receive my spirit.’ And falling to his knees he cried out with a loud voice, ‘Lord, do not hold this sin against them.’ And when he had said this, he fell </a:t>
            </a:r>
            <a:r>
              <a:rPr lang="en-US" sz="3200" i="1" dirty="0" smtClean="0"/>
              <a:t>asleep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7:59-60) 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5385736" y="4791482"/>
            <a:ext cx="60400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FF0000"/>
                </a:solidFill>
              </a:rPr>
              <a:t>Stephen’s prayer and Paul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83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8" y="1111323"/>
            <a:ext cx="6423949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As they were stoning Stephen, he called out, ‘Lord Jesus, receive my spirit.’ And falling to his knees he cried out with a loud voice, ‘Lord, do not hold this sin against them.’ And when he had said this, he fell </a:t>
            </a:r>
            <a:r>
              <a:rPr lang="en-US" sz="3200" i="1" dirty="0" smtClean="0"/>
              <a:t>asleep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7:59-60) 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5385736" y="4791482"/>
            <a:ext cx="60400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FF0000"/>
                </a:solidFill>
              </a:rPr>
              <a:t>Stephen’s prayer and Paul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  <p:sp>
        <p:nvSpPr>
          <p:cNvPr id="12" name="TextBox 11" descr=" 8"/>
          <p:cNvSpPr txBox="1"/>
          <p:nvPr/>
        </p:nvSpPr>
        <p:spPr>
          <a:xfrm>
            <a:off x="5385736" y="5583149"/>
            <a:ext cx="60400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Stephen’s prayer and me</a:t>
            </a:r>
          </a:p>
        </p:txBody>
      </p:sp>
    </p:spTree>
    <p:extLst>
      <p:ext uri="{BB962C8B-B14F-4D97-AF65-F5344CB8AC3E}">
        <p14:creationId xmlns:p14="http://schemas.microsoft.com/office/powerpoint/2010/main" val="4015772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193798" y="1009174"/>
            <a:ext cx="669939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150" dirty="0" smtClean="0">
                <a:solidFill>
                  <a:prstClr val="black"/>
                </a:solidFill>
              </a:rPr>
              <a:t>“</a:t>
            </a:r>
            <a:r>
              <a:rPr lang="en-US" sz="3600" i="1" dirty="0"/>
              <a:t>For if this plan or this undertaking is of man, it will fail; but if it is of God, you will not be able to overthrow them.   You might even be found opposing God</a:t>
            </a:r>
            <a:r>
              <a:rPr lang="en-US" sz="3600" i="1" dirty="0" smtClean="0"/>
              <a:t>!</a:t>
            </a:r>
            <a:r>
              <a:rPr lang="en-US" sz="3600" dirty="0" smtClean="0"/>
              <a:t>”</a:t>
            </a:r>
          </a:p>
          <a:p>
            <a:pPr lvl="0" algn="ctr"/>
            <a:r>
              <a:rPr lang="en-US" sz="3600" dirty="0" smtClean="0"/>
              <a:t>(Acts 5:39)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solidFill>
                      <a:prstClr val="black"/>
                    </a:solidFill>
                  </a:rPr>
                  <a:t>Points for home</a:t>
                </a:r>
                <a:endParaRPr lang="en-US" sz="4400" b="1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348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193798" y="1009174"/>
            <a:ext cx="669939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150" dirty="0" smtClean="0">
                <a:solidFill>
                  <a:prstClr val="black"/>
                </a:solidFill>
              </a:rPr>
              <a:t>“</a:t>
            </a:r>
            <a:r>
              <a:rPr lang="en-US" sz="3600" i="1" dirty="0"/>
              <a:t>For if this plan or this undertaking is of man, it will fail; but if it is of God, you will not be able to overthrow them.   You might even be found opposing God</a:t>
            </a:r>
            <a:r>
              <a:rPr lang="en-US" sz="3600" i="1" dirty="0" smtClean="0"/>
              <a:t>!</a:t>
            </a:r>
            <a:r>
              <a:rPr lang="en-US" sz="3600" dirty="0" smtClean="0"/>
              <a:t>”</a:t>
            </a:r>
          </a:p>
          <a:p>
            <a:pPr lvl="0" algn="ctr"/>
            <a:r>
              <a:rPr lang="en-US" sz="3600" dirty="0" smtClean="0"/>
              <a:t>(Acts 5:39)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sp>
        <p:nvSpPr>
          <p:cNvPr id="8" name="TextBox 7" descr=" 12"/>
          <p:cNvSpPr txBox="1"/>
          <p:nvPr/>
        </p:nvSpPr>
        <p:spPr>
          <a:xfrm>
            <a:off x="5486285" y="4991293"/>
            <a:ext cx="596381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FF0000"/>
                </a:solidFill>
              </a:rPr>
              <a:t>I want to be on God’s side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solidFill>
                      <a:prstClr val="black"/>
                    </a:solidFill>
                  </a:rPr>
                  <a:t>Points for home</a:t>
                </a:r>
                <a:endParaRPr lang="en-US" sz="4400" b="1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897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390558" y="397920"/>
            <a:ext cx="24602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/>
              <a:t>Example:</a:t>
            </a:r>
            <a:endParaRPr lang="en-US" sz="4400" b="1" dirty="0"/>
          </a:p>
        </p:txBody>
      </p:sp>
      <p:sp>
        <p:nvSpPr>
          <p:cNvPr id="5" name="TextBox 4" descr=" 5"/>
          <p:cNvSpPr txBox="1"/>
          <p:nvPr/>
        </p:nvSpPr>
        <p:spPr>
          <a:xfrm>
            <a:off x="6505015" y="687937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I’m in the kitchen putting rat poison into traps</a:t>
            </a:r>
            <a:endParaRPr lang="en-US" sz="3600" dirty="0"/>
          </a:p>
        </p:txBody>
      </p:sp>
      <p:sp>
        <p:nvSpPr>
          <p:cNvPr id="15" name="TextBox 14" descr=" 15"/>
          <p:cNvSpPr txBox="1"/>
          <p:nvPr/>
        </p:nvSpPr>
        <p:spPr>
          <a:xfrm>
            <a:off x="6505015" y="1890694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 leave to answer a knock </a:t>
            </a:r>
            <a:r>
              <a:rPr lang="en-US" sz="3600" smtClean="0"/>
              <a:t>at the door</a:t>
            </a:r>
            <a:endParaRPr lang="en-US" sz="3600" dirty="0"/>
          </a:p>
        </p:txBody>
      </p:sp>
      <p:sp>
        <p:nvSpPr>
          <p:cNvPr id="19" name="TextBox 18" descr=" 19"/>
          <p:cNvSpPr txBox="1"/>
          <p:nvPr/>
        </p:nvSpPr>
        <p:spPr>
          <a:xfrm>
            <a:off x="6505015" y="3091023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My houseguest comes into </a:t>
            </a:r>
            <a:r>
              <a:rPr lang="en-US" sz="3600" smtClean="0"/>
              <a:t>the kitchen for coffee</a:t>
            </a:r>
            <a:endParaRPr lang="en-US" sz="3600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19" y="1838813"/>
            <a:ext cx="4911912" cy="3704747"/>
          </a:xfrm>
          <a:prstGeom prst="rect">
            <a:avLst/>
          </a:prstGeom>
        </p:spPr>
      </p:pic>
      <p:sp>
        <p:nvSpPr>
          <p:cNvPr id="8" name="TextBox 7" descr=" 9"/>
          <p:cNvSpPr txBox="1"/>
          <p:nvPr/>
        </p:nvSpPr>
        <p:spPr>
          <a:xfrm>
            <a:off x="6505015" y="4291352"/>
            <a:ext cx="5123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My houseguest dies from rat poison in coffee</a:t>
            </a:r>
            <a:endParaRPr lang="en-US" sz="3600" dirty="0"/>
          </a:p>
        </p:txBody>
      </p:sp>
      <p:sp>
        <p:nvSpPr>
          <p:cNvPr id="9" name="TextBox 8" descr=" 10"/>
          <p:cNvSpPr txBox="1"/>
          <p:nvPr/>
        </p:nvSpPr>
        <p:spPr>
          <a:xfrm>
            <a:off x="498811" y="5810973"/>
            <a:ext cx="11194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NOT GUILTY of murder because no </a:t>
            </a:r>
            <a:r>
              <a:rPr lang="en-US" sz="3600" b="1" i="1" dirty="0" err="1" smtClean="0">
                <a:solidFill>
                  <a:srgbClr val="FF0000"/>
                </a:solidFill>
              </a:rPr>
              <a:t>mens</a:t>
            </a:r>
            <a:r>
              <a:rPr lang="en-US" sz="3600" b="1" i="1" dirty="0" smtClean="0">
                <a:solidFill>
                  <a:srgbClr val="FF0000"/>
                </a:solidFill>
              </a:rPr>
              <a:t> rea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663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7859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</p:spTree>
    <p:extLst>
      <p:ext uri="{BB962C8B-B14F-4D97-AF65-F5344CB8AC3E}">
        <p14:creationId xmlns:p14="http://schemas.microsoft.com/office/powerpoint/2010/main" val="414925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80" y="394525"/>
            <a:ext cx="4216400" cy="603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The importance of </a:t>
            </a:r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Paul’s state of mind</a:t>
            </a:r>
          </a:p>
        </p:txBody>
      </p:sp>
      <p:sp>
        <p:nvSpPr>
          <p:cNvPr id="5" name="TextBox 4" descr=" 14"/>
          <p:cNvSpPr txBox="1"/>
          <p:nvPr/>
        </p:nvSpPr>
        <p:spPr>
          <a:xfrm>
            <a:off x="6569149" y="2558860"/>
            <a:ext cx="4249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3600" smtClean="0">
                <a:solidFill>
                  <a:srgbClr val="002060"/>
                </a:solidFill>
              </a:rPr>
              <a:t>The issue </a:t>
            </a:r>
            <a:r>
              <a:rPr lang="en-US" sz="3600" dirty="0" smtClean="0">
                <a:solidFill>
                  <a:srgbClr val="002060"/>
                </a:solidFill>
              </a:rPr>
              <a:t>of intent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33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</TotalTime>
  <Words>1216</Words>
  <Application>Microsoft Office PowerPoint</Application>
  <PresentationFormat>Custom</PresentationFormat>
  <Paragraphs>263</Paragraphs>
  <Slides>57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Silent Bob</cp:lastModifiedBy>
  <cp:revision>77</cp:revision>
  <cp:lastPrinted>2017-04-01T21:45:03Z</cp:lastPrinted>
  <dcterms:created xsi:type="dcterms:W3CDTF">2017-04-01T21:12:44Z</dcterms:created>
  <dcterms:modified xsi:type="dcterms:W3CDTF">2017-05-10T19:06:29Z</dcterms:modified>
</cp:coreProperties>
</file>