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3"/>
  </p:notesMasterIdLst>
  <p:sldIdLst>
    <p:sldId id="262" r:id="rId2"/>
    <p:sldId id="263" r:id="rId3"/>
    <p:sldId id="286" r:id="rId4"/>
    <p:sldId id="287" r:id="rId5"/>
    <p:sldId id="290" r:id="rId6"/>
    <p:sldId id="291" r:id="rId7"/>
    <p:sldId id="292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293" r:id="rId18"/>
    <p:sldId id="294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295" r:id="rId28"/>
    <p:sldId id="296" r:id="rId29"/>
    <p:sldId id="325" r:id="rId30"/>
    <p:sldId id="326" r:id="rId31"/>
    <p:sldId id="327" r:id="rId32"/>
    <p:sldId id="328" r:id="rId33"/>
    <p:sldId id="329" r:id="rId34"/>
    <p:sldId id="331" r:id="rId35"/>
    <p:sldId id="332" r:id="rId36"/>
    <p:sldId id="297" r:id="rId37"/>
    <p:sldId id="299" r:id="rId38"/>
    <p:sldId id="334" r:id="rId39"/>
    <p:sldId id="300" r:id="rId40"/>
    <p:sldId id="336" r:id="rId41"/>
    <p:sldId id="337" r:id="rId42"/>
    <p:sldId id="338" r:id="rId43"/>
    <p:sldId id="339" r:id="rId44"/>
    <p:sldId id="340" r:id="rId45"/>
    <p:sldId id="342" r:id="rId46"/>
    <p:sldId id="344" r:id="rId47"/>
    <p:sldId id="346" r:id="rId48"/>
    <p:sldId id="348" r:id="rId49"/>
    <p:sldId id="302" r:id="rId50"/>
    <p:sldId id="350" r:id="rId51"/>
    <p:sldId id="351" r:id="rId52"/>
    <p:sldId id="352" r:id="rId53"/>
    <p:sldId id="353" r:id="rId54"/>
    <p:sldId id="354" r:id="rId55"/>
    <p:sldId id="355" r:id="rId56"/>
    <p:sldId id="356" r:id="rId57"/>
    <p:sldId id="357" r:id="rId58"/>
    <p:sldId id="303" r:id="rId59"/>
    <p:sldId id="304" r:id="rId60"/>
    <p:sldId id="359" r:id="rId61"/>
    <p:sldId id="360" r:id="rId62"/>
    <p:sldId id="361" r:id="rId63"/>
    <p:sldId id="362" r:id="rId64"/>
    <p:sldId id="363" r:id="rId65"/>
    <p:sldId id="277" r:id="rId66"/>
    <p:sldId id="365" r:id="rId67"/>
    <p:sldId id="367" r:id="rId68"/>
    <p:sldId id="278" r:id="rId69"/>
    <p:sldId id="369" r:id="rId70"/>
    <p:sldId id="279" r:id="rId71"/>
    <p:sldId id="371" r:id="rId7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72C4"/>
    <a:srgbClr val="B02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69"/>
    <p:restoredTop sz="94647"/>
  </p:normalViewPr>
  <p:slideViewPr>
    <p:cSldViewPr snapToGrid="0" snapToObjects="1">
      <p:cViewPr varScale="1">
        <p:scale>
          <a:sx n="65" d="100"/>
          <a:sy n="65" d="100"/>
        </p:scale>
        <p:origin x="8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661F9-0BF3-AC44-AE7F-5313EBF02FDA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CF38D-938F-8146-A34A-D0DA6AA52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74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24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8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9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83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59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17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74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2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22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4A305-D634-8242-A2D2-EF773AA5C298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8675D-EEAC-194E-A5A9-B9C85838B8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02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91" b="83606" l="794" r="98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56" b="17657"/>
          <a:stretch/>
        </p:blipFill>
        <p:spPr>
          <a:xfrm>
            <a:off x="5403977" y="148280"/>
            <a:ext cx="6148902" cy="61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Group 10"/>
          <p:cNvGrpSpPr/>
          <p:nvPr/>
        </p:nvGrpSpPr>
        <p:grpSpPr>
          <a:xfrm>
            <a:off x="404914" y="431297"/>
            <a:ext cx="3819037" cy="5961267"/>
            <a:chOff x="404914" y="431297"/>
            <a:chExt cx="3819037" cy="5961267"/>
          </a:xfrm>
        </p:grpSpPr>
        <p:sp>
          <p:nvSpPr>
            <p:cNvPr id="16" name="Rectangle 15"/>
            <p:cNvSpPr/>
            <p:nvPr/>
          </p:nvSpPr>
          <p:spPr>
            <a:xfrm>
              <a:off x="603422" y="510746"/>
              <a:ext cx="3620529" cy="5881818"/>
            </a:xfrm>
            <a:prstGeom prst="rect">
              <a:avLst/>
            </a:prstGeom>
            <a:solidFill>
              <a:srgbClr val="B02327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1501" y="569169"/>
              <a:ext cx="3620529" cy="57760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26612" y="431297"/>
              <a:ext cx="3620529" cy="5881818"/>
            </a:xfrm>
            <a:prstGeom prst="rect">
              <a:avLst/>
            </a:pr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6612" y="851427"/>
              <a:ext cx="362052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Paul:</a:t>
              </a:r>
            </a:p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a legal</a:t>
              </a:r>
            </a:p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case study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340" y="6054811"/>
              <a:ext cx="98855" cy="333632"/>
            </a:xfrm>
            <a:custGeom>
              <a:avLst/>
              <a:gdLst>
                <a:gd name="connsiteX0" fmla="*/ 86498 w 98855"/>
                <a:gd name="connsiteY0" fmla="*/ 333632 h 333632"/>
                <a:gd name="connsiteX1" fmla="*/ 0 w 98855"/>
                <a:gd name="connsiteY1" fmla="*/ 259491 h 333632"/>
                <a:gd name="connsiteX2" fmla="*/ 0 w 98855"/>
                <a:gd name="connsiteY2" fmla="*/ 259491 h 333632"/>
                <a:gd name="connsiteX3" fmla="*/ 0 w 98855"/>
                <a:gd name="connsiteY3" fmla="*/ 259491 h 333632"/>
                <a:gd name="connsiteX4" fmla="*/ 0 w 98855"/>
                <a:gd name="connsiteY4" fmla="*/ 0 h 333632"/>
                <a:gd name="connsiteX5" fmla="*/ 98855 w 98855"/>
                <a:gd name="connsiteY5" fmla="*/ 86497 h 333632"/>
                <a:gd name="connsiteX6" fmla="*/ 86498 w 98855"/>
                <a:gd name="connsiteY6" fmla="*/ 333632 h 33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855" h="333632">
                  <a:moveTo>
                    <a:pt x="86498" y="333632"/>
                  </a:moveTo>
                  <a:lnTo>
                    <a:pt x="0" y="259491"/>
                  </a:lnTo>
                  <a:lnTo>
                    <a:pt x="0" y="259491"/>
                  </a:lnTo>
                  <a:lnTo>
                    <a:pt x="0" y="259491"/>
                  </a:lnTo>
                  <a:lnTo>
                    <a:pt x="0" y="0"/>
                  </a:lnTo>
                  <a:lnTo>
                    <a:pt x="98855" y="86497"/>
                  </a:lnTo>
                  <a:lnTo>
                    <a:pt x="86498" y="333632"/>
                  </a:lnTo>
                  <a:close/>
                </a:path>
              </a:pathLst>
            </a:custGeom>
            <a:solidFill>
              <a:srgbClr val="B02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47" b="98051" l="9400" r="961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4914" y="3522545"/>
              <a:ext cx="3742227" cy="24960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103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</p:spTree>
    <p:extLst>
      <p:ext uri="{BB962C8B-B14F-4D97-AF65-F5344CB8AC3E}">
        <p14:creationId xmlns:p14="http://schemas.microsoft.com/office/powerpoint/2010/main" val="362869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</p:spTree>
    <p:extLst>
      <p:ext uri="{BB962C8B-B14F-4D97-AF65-F5344CB8AC3E}">
        <p14:creationId xmlns:p14="http://schemas.microsoft.com/office/powerpoint/2010/main" val="1606008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15" name="TextBox 14" descr=" 29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</p:spTree>
    <p:extLst>
      <p:ext uri="{BB962C8B-B14F-4D97-AF65-F5344CB8AC3E}">
        <p14:creationId xmlns:p14="http://schemas.microsoft.com/office/powerpoint/2010/main" val="381807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15" name="TextBox 14" descr=" 29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16" name="TextBox 15" descr=" 30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08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15" name="TextBox 14" descr=" 29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16" name="TextBox 15" descr=" 30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 descr=" 31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Mentor - Gamaliel</a:t>
            </a:r>
          </a:p>
        </p:txBody>
      </p:sp>
    </p:spTree>
    <p:extLst>
      <p:ext uri="{BB962C8B-B14F-4D97-AF65-F5344CB8AC3E}">
        <p14:creationId xmlns:p14="http://schemas.microsoft.com/office/powerpoint/2010/main" val="2646282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15" name="TextBox 14" descr=" 29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16" name="TextBox 15" descr=" 30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 descr=" 31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Mentor - Gamaliel</a:t>
            </a:r>
          </a:p>
        </p:txBody>
      </p:sp>
      <p:sp>
        <p:nvSpPr>
          <p:cNvPr id="18" name="TextBox 17" descr=" 32"/>
          <p:cNvSpPr txBox="1"/>
          <p:nvPr/>
        </p:nvSpPr>
        <p:spPr>
          <a:xfrm>
            <a:off x="7680379" y="5001088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Heb. Lineage pure</a:t>
            </a:r>
          </a:p>
        </p:txBody>
      </p:sp>
    </p:spTree>
    <p:extLst>
      <p:ext uri="{BB962C8B-B14F-4D97-AF65-F5344CB8AC3E}">
        <p14:creationId xmlns:p14="http://schemas.microsoft.com/office/powerpoint/2010/main" val="198486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13" name="TextBox 12" descr=" 27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14" name="TextBox 13" descr=" 28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15" name="TextBox 14" descr=" 29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16" name="TextBox 15" descr=" 30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 descr=" 31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Mentor - Gamaliel</a:t>
            </a:r>
          </a:p>
        </p:txBody>
      </p:sp>
      <p:sp>
        <p:nvSpPr>
          <p:cNvPr id="18" name="TextBox 17" descr=" 32"/>
          <p:cNvSpPr txBox="1"/>
          <p:nvPr/>
        </p:nvSpPr>
        <p:spPr>
          <a:xfrm>
            <a:off x="7680379" y="5001088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Heb. Lineage pure</a:t>
            </a:r>
          </a:p>
        </p:txBody>
      </p:sp>
      <p:sp>
        <p:nvSpPr>
          <p:cNvPr id="19" name="TextBox 18" descr=" 33"/>
          <p:cNvSpPr txBox="1"/>
          <p:nvPr/>
        </p:nvSpPr>
        <p:spPr>
          <a:xfrm>
            <a:off x="7688085" y="554238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Maybe Sanhedrin?</a:t>
            </a:r>
          </a:p>
        </p:txBody>
      </p:sp>
    </p:spTree>
    <p:extLst>
      <p:ext uri="{BB962C8B-B14F-4D97-AF65-F5344CB8AC3E}">
        <p14:creationId xmlns:p14="http://schemas.microsoft.com/office/powerpoint/2010/main" val="203846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Mentor - Gamaliel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80379" y="5001088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Heb. Lineage pure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88085" y="554238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Maybe Sanhedrin?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29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 descr=" 5"/>
          <p:cNvSpPr txBox="1"/>
          <p:nvPr/>
        </p:nvSpPr>
        <p:spPr>
          <a:xfrm rot="19994512">
            <a:off x="8677874" y="695457"/>
            <a:ext cx="3514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4272C4"/>
                </a:solidFill>
              </a:rPr>
              <a:t>“</a:t>
            </a:r>
            <a:r>
              <a:rPr lang="en-US" sz="4000" b="1" dirty="0" err="1">
                <a:solidFill>
                  <a:srgbClr val="4272C4"/>
                </a:solidFill>
              </a:rPr>
              <a:t>Paullus</a:t>
            </a:r>
            <a:r>
              <a:rPr lang="en-US" sz="4000" b="1" dirty="0">
                <a:solidFill>
                  <a:srgbClr val="4272C4"/>
                </a:solidFill>
              </a:rPr>
              <a:t>” </a:t>
            </a:r>
            <a:r>
              <a:rPr lang="mr-IN" sz="4000" b="1" dirty="0">
                <a:solidFill>
                  <a:srgbClr val="4272C4"/>
                </a:solidFill>
              </a:rPr>
              <a:t>–</a:t>
            </a:r>
            <a:r>
              <a:rPr lang="en-US" sz="4000" b="1" dirty="0">
                <a:solidFill>
                  <a:srgbClr val="4272C4"/>
                </a:solidFill>
              </a:rPr>
              <a:t> Lat.</a:t>
            </a: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 descr=" 8"/>
          <p:cNvSpPr txBox="1"/>
          <p:nvPr/>
        </p:nvSpPr>
        <p:spPr>
          <a:xfrm rot="19994512">
            <a:off x="8409343" y="3937180"/>
            <a:ext cx="4177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“</a:t>
            </a:r>
            <a:r>
              <a:rPr lang="en-US" sz="4000" b="1" dirty="0" err="1">
                <a:solidFill>
                  <a:srgbClr val="FF0000"/>
                </a:solidFill>
              </a:rPr>
              <a:t>Sha’al</a:t>
            </a:r>
            <a:r>
              <a:rPr lang="en-US" sz="4000" b="1" dirty="0">
                <a:solidFill>
                  <a:srgbClr val="FF0000"/>
                </a:solidFill>
              </a:rPr>
              <a:t>” </a:t>
            </a:r>
            <a:r>
              <a:rPr lang="mr-IN" sz="4000" b="1" dirty="0">
                <a:solidFill>
                  <a:srgbClr val="FF0000"/>
                </a:solidFill>
              </a:rPr>
              <a:t>–</a:t>
            </a:r>
            <a:r>
              <a:rPr lang="en-US" sz="4000" b="1" dirty="0">
                <a:solidFill>
                  <a:srgbClr val="FF0000"/>
                </a:solidFill>
              </a:rPr>
              <a:t> Heb.</a:t>
            </a:r>
          </a:p>
        </p:txBody>
      </p:sp>
      <p:sp>
        <p:nvSpPr>
          <p:cNvPr id="9" name="TextBox 8" descr=" 9"/>
          <p:cNvSpPr txBox="1"/>
          <p:nvPr/>
        </p:nvSpPr>
        <p:spPr>
          <a:xfrm rot="19994512">
            <a:off x="8984942" y="1206068"/>
            <a:ext cx="3514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4272C4"/>
                </a:solidFill>
              </a:rPr>
              <a:t>“</a:t>
            </a:r>
            <a:r>
              <a:rPr lang="en-US" sz="4000" b="1" dirty="0" err="1">
                <a:solidFill>
                  <a:srgbClr val="4272C4"/>
                </a:solidFill>
              </a:rPr>
              <a:t>Paullos</a:t>
            </a:r>
            <a:r>
              <a:rPr lang="en-US" sz="4000" b="1" dirty="0">
                <a:solidFill>
                  <a:srgbClr val="4272C4"/>
                </a:solidFill>
              </a:rPr>
              <a:t>” </a:t>
            </a:r>
            <a:r>
              <a:rPr lang="mr-IN" sz="4000" b="1" dirty="0">
                <a:solidFill>
                  <a:srgbClr val="4272C4"/>
                </a:solidFill>
              </a:rPr>
              <a:t>–</a:t>
            </a:r>
            <a:r>
              <a:rPr lang="en-US" sz="4000" b="1" dirty="0">
                <a:solidFill>
                  <a:srgbClr val="4272C4"/>
                </a:solidFill>
              </a:rPr>
              <a:t> Gr.</a:t>
            </a:r>
          </a:p>
        </p:txBody>
      </p:sp>
      <p:sp>
        <p:nvSpPr>
          <p:cNvPr id="10" name="TextBox 9" descr=" 10"/>
          <p:cNvSpPr txBox="1"/>
          <p:nvPr/>
        </p:nvSpPr>
        <p:spPr>
          <a:xfrm rot="19994512">
            <a:off x="8615834" y="4569723"/>
            <a:ext cx="4177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“</a:t>
            </a:r>
            <a:r>
              <a:rPr lang="en-US" sz="4000" b="1" dirty="0" err="1">
                <a:solidFill>
                  <a:srgbClr val="FF0000"/>
                </a:solidFill>
              </a:rPr>
              <a:t>Saulos</a:t>
            </a:r>
            <a:r>
              <a:rPr lang="en-US" sz="4000" b="1" dirty="0">
                <a:solidFill>
                  <a:srgbClr val="FF0000"/>
                </a:solidFill>
              </a:rPr>
              <a:t>” </a:t>
            </a:r>
            <a:r>
              <a:rPr lang="mr-IN" sz="4000" b="1" dirty="0">
                <a:solidFill>
                  <a:srgbClr val="FF0000"/>
                </a:solidFill>
              </a:rPr>
              <a:t>–</a:t>
            </a:r>
            <a:r>
              <a:rPr lang="en-US" sz="4000" b="1" dirty="0">
                <a:solidFill>
                  <a:srgbClr val="FF0000"/>
                </a:solidFill>
              </a:rPr>
              <a:t> Gr.</a:t>
            </a:r>
          </a:p>
        </p:txBody>
      </p:sp>
    </p:spTree>
    <p:extLst>
      <p:ext uri="{BB962C8B-B14F-4D97-AF65-F5344CB8AC3E}">
        <p14:creationId xmlns:p14="http://schemas.microsoft.com/office/powerpoint/2010/main" val="1559665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 descr=" 5"/>
          <p:cNvSpPr txBox="1"/>
          <p:nvPr/>
        </p:nvSpPr>
        <p:spPr>
          <a:xfrm rot="19994512">
            <a:off x="8677874" y="695457"/>
            <a:ext cx="3514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4272C4"/>
                </a:solidFill>
              </a:rPr>
              <a:t>“</a:t>
            </a:r>
            <a:r>
              <a:rPr lang="en-US" sz="4000" b="1" dirty="0" err="1">
                <a:solidFill>
                  <a:srgbClr val="4272C4"/>
                </a:solidFill>
              </a:rPr>
              <a:t>Paullus</a:t>
            </a:r>
            <a:r>
              <a:rPr lang="en-US" sz="4000" b="1" dirty="0">
                <a:solidFill>
                  <a:srgbClr val="4272C4"/>
                </a:solidFill>
              </a:rPr>
              <a:t>” </a:t>
            </a:r>
            <a:r>
              <a:rPr lang="mr-IN" sz="4000" b="1" dirty="0">
                <a:solidFill>
                  <a:srgbClr val="4272C4"/>
                </a:solidFill>
              </a:rPr>
              <a:t>–</a:t>
            </a:r>
            <a:r>
              <a:rPr lang="en-US" sz="4000" b="1" dirty="0">
                <a:solidFill>
                  <a:srgbClr val="4272C4"/>
                </a:solidFill>
              </a:rPr>
              <a:t> Lat.</a:t>
            </a: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 descr=" 8"/>
          <p:cNvSpPr txBox="1"/>
          <p:nvPr/>
        </p:nvSpPr>
        <p:spPr>
          <a:xfrm rot="19994512">
            <a:off x="8409343" y="3937180"/>
            <a:ext cx="4177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“</a:t>
            </a:r>
            <a:r>
              <a:rPr lang="en-US" sz="4000" b="1" dirty="0" err="1">
                <a:solidFill>
                  <a:srgbClr val="FF0000"/>
                </a:solidFill>
              </a:rPr>
              <a:t>Sha’al</a:t>
            </a:r>
            <a:r>
              <a:rPr lang="en-US" sz="4000" b="1" dirty="0">
                <a:solidFill>
                  <a:srgbClr val="FF0000"/>
                </a:solidFill>
              </a:rPr>
              <a:t>” </a:t>
            </a:r>
            <a:r>
              <a:rPr lang="mr-IN" sz="4000" b="1" dirty="0">
                <a:solidFill>
                  <a:srgbClr val="FF0000"/>
                </a:solidFill>
              </a:rPr>
              <a:t>–</a:t>
            </a:r>
            <a:r>
              <a:rPr lang="en-US" sz="4000" b="1" dirty="0">
                <a:solidFill>
                  <a:srgbClr val="FF0000"/>
                </a:solidFill>
              </a:rPr>
              <a:t> Heb.</a:t>
            </a:r>
          </a:p>
        </p:txBody>
      </p:sp>
      <p:sp>
        <p:nvSpPr>
          <p:cNvPr id="9" name="TextBox 8" descr=" 9"/>
          <p:cNvSpPr txBox="1"/>
          <p:nvPr/>
        </p:nvSpPr>
        <p:spPr>
          <a:xfrm rot="19994512">
            <a:off x="8984942" y="1206068"/>
            <a:ext cx="3514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4272C4"/>
                </a:solidFill>
              </a:rPr>
              <a:t>“</a:t>
            </a:r>
            <a:r>
              <a:rPr lang="en-US" sz="4000" b="1" dirty="0" err="1">
                <a:solidFill>
                  <a:srgbClr val="4272C4"/>
                </a:solidFill>
              </a:rPr>
              <a:t>Paullos</a:t>
            </a:r>
            <a:r>
              <a:rPr lang="en-US" sz="4000" b="1" dirty="0">
                <a:solidFill>
                  <a:srgbClr val="4272C4"/>
                </a:solidFill>
              </a:rPr>
              <a:t>” </a:t>
            </a:r>
            <a:r>
              <a:rPr lang="mr-IN" sz="4000" b="1" dirty="0">
                <a:solidFill>
                  <a:srgbClr val="4272C4"/>
                </a:solidFill>
              </a:rPr>
              <a:t>–</a:t>
            </a:r>
            <a:r>
              <a:rPr lang="en-US" sz="4000" b="1" dirty="0">
                <a:solidFill>
                  <a:srgbClr val="4272C4"/>
                </a:solidFill>
              </a:rPr>
              <a:t> Gr.</a:t>
            </a:r>
          </a:p>
        </p:txBody>
      </p:sp>
      <p:sp>
        <p:nvSpPr>
          <p:cNvPr id="10" name="TextBox 9" descr=" 10"/>
          <p:cNvSpPr txBox="1"/>
          <p:nvPr/>
        </p:nvSpPr>
        <p:spPr>
          <a:xfrm rot="19994512">
            <a:off x="8615834" y="4569723"/>
            <a:ext cx="4177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“</a:t>
            </a:r>
            <a:r>
              <a:rPr lang="en-US" sz="4000" b="1" dirty="0" err="1">
                <a:solidFill>
                  <a:srgbClr val="FF0000"/>
                </a:solidFill>
              </a:rPr>
              <a:t>Saulos</a:t>
            </a:r>
            <a:r>
              <a:rPr lang="en-US" sz="4000" b="1" dirty="0">
                <a:solidFill>
                  <a:srgbClr val="FF0000"/>
                </a:solidFill>
              </a:rPr>
              <a:t>” </a:t>
            </a:r>
            <a:r>
              <a:rPr lang="mr-IN" sz="4000" b="1" dirty="0">
                <a:solidFill>
                  <a:srgbClr val="FF0000"/>
                </a:solidFill>
              </a:rPr>
              <a:t>–</a:t>
            </a:r>
            <a:r>
              <a:rPr lang="en-US" sz="4000" b="1" dirty="0">
                <a:solidFill>
                  <a:srgbClr val="FF0000"/>
                </a:solidFill>
              </a:rPr>
              <a:t> Gr.</a:t>
            </a:r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</p:spTree>
    <p:extLst>
      <p:ext uri="{BB962C8B-B14F-4D97-AF65-F5344CB8AC3E}">
        <p14:creationId xmlns:p14="http://schemas.microsoft.com/office/powerpoint/2010/main" val="365470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91" b="83606" l="794" r="98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756" b="17657"/>
          <a:stretch/>
        </p:blipFill>
        <p:spPr>
          <a:xfrm>
            <a:off x="5403977" y="148280"/>
            <a:ext cx="6148902" cy="6196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44" b="95288" l="1257" r="974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596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100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</p:spTree>
    <p:extLst>
      <p:ext uri="{BB962C8B-B14F-4D97-AF65-F5344CB8AC3E}">
        <p14:creationId xmlns:p14="http://schemas.microsoft.com/office/powerpoint/2010/main" val="2849271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9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8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  <p:sp>
        <p:nvSpPr>
          <p:cNvPr id="10" name="TextBox 9" descr=" 14"/>
          <p:cNvSpPr txBox="1"/>
          <p:nvPr/>
        </p:nvSpPr>
        <p:spPr>
          <a:xfrm>
            <a:off x="8694530" y="1216550"/>
            <a:ext cx="3380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-Intellectual </a:t>
            </a:r>
            <a:r>
              <a:rPr lang="en-US" sz="3600" spc="-150" dirty="0">
                <a:solidFill>
                  <a:srgbClr val="FF0000"/>
                </a:solidFill>
              </a:rPr>
              <a:t>Power</a:t>
            </a:r>
          </a:p>
        </p:txBody>
      </p:sp>
    </p:spTree>
    <p:extLst>
      <p:ext uri="{BB962C8B-B14F-4D97-AF65-F5344CB8AC3E}">
        <p14:creationId xmlns:p14="http://schemas.microsoft.com/office/powerpoint/2010/main" val="427686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  <p:sp>
        <p:nvSpPr>
          <p:cNvPr id="10" name="TextBox 9" descr=" 14"/>
          <p:cNvSpPr txBox="1"/>
          <p:nvPr/>
        </p:nvSpPr>
        <p:spPr>
          <a:xfrm>
            <a:off x="8694530" y="1216550"/>
            <a:ext cx="3380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-Intellectual </a:t>
            </a:r>
            <a:r>
              <a:rPr lang="en-US" sz="3600" spc="-150" dirty="0">
                <a:solidFill>
                  <a:srgbClr val="FF0000"/>
                </a:solidFill>
              </a:rPr>
              <a:t>Power</a:t>
            </a:r>
          </a:p>
        </p:txBody>
      </p:sp>
      <p:sp>
        <p:nvSpPr>
          <p:cNvPr id="14" name="Rectangle 13" descr=" 15"/>
          <p:cNvSpPr/>
          <p:nvPr/>
        </p:nvSpPr>
        <p:spPr>
          <a:xfrm>
            <a:off x="757470" y="4639628"/>
            <a:ext cx="7377175" cy="18158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/>
              <a:t>“The city of Tarsus has all kinds of schools of rhetoric; and in general it not only has a flourishing population but also is most powerful.” - Strabo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8030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  <p:sp>
        <p:nvSpPr>
          <p:cNvPr id="10" name="TextBox 9" descr=" 14"/>
          <p:cNvSpPr txBox="1"/>
          <p:nvPr/>
        </p:nvSpPr>
        <p:spPr>
          <a:xfrm>
            <a:off x="8694530" y="1216550"/>
            <a:ext cx="3380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-Intellectual </a:t>
            </a:r>
            <a:r>
              <a:rPr lang="en-US" sz="3600" spc="-150" dirty="0">
                <a:solidFill>
                  <a:srgbClr val="FF0000"/>
                </a:solidFill>
              </a:rPr>
              <a:t>Power</a:t>
            </a:r>
          </a:p>
        </p:txBody>
      </p:sp>
      <p:sp>
        <p:nvSpPr>
          <p:cNvPr id="14" name="Rectangle 13" descr=" 15"/>
          <p:cNvSpPr/>
          <p:nvPr/>
        </p:nvSpPr>
        <p:spPr>
          <a:xfrm>
            <a:off x="757470" y="4639628"/>
            <a:ext cx="7377175" cy="18158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/>
              <a:t>“The city of Tarsus has all kinds of schools of rhetoric; and in general it not only has a flourishing population but also is most powerful.” - Strabo</a:t>
            </a:r>
            <a:endParaRPr lang="en-US" sz="2800" dirty="0"/>
          </a:p>
        </p:txBody>
      </p:sp>
      <p:sp>
        <p:nvSpPr>
          <p:cNvPr id="15" name="TextBox 14" descr=" 16"/>
          <p:cNvSpPr txBox="1"/>
          <p:nvPr/>
        </p:nvSpPr>
        <p:spPr>
          <a:xfrm>
            <a:off x="8741310" y="1766529"/>
            <a:ext cx="3225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-150">
                <a:solidFill>
                  <a:srgbClr val="FF0000"/>
                </a:solidFill>
              </a:rPr>
              <a:t>(See </a:t>
            </a:r>
            <a:r>
              <a:rPr lang="en-US" sz="2800" spc="-150" dirty="0">
                <a:solidFill>
                  <a:srgbClr val="FF0000"/>
                </a:solidFill>
              </a:rPr>
              <a:t>1 Cor. 2:1-5)</a:t>
            </a:r>
          </a:p>
        </p:txBody>
      </p:sp>
    </p:spTree>
    <p:extLst>
      <p:ext uri="{BB962C8B-B14F-4D97-AF65-F5344CB8AC3E}">
        <p14:creationId xmlns:p14="http://schemas.microsoft.com/office/powerpoint/2010/main" val="3128566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9" y="341376"/>
            <a:ext cx="8233264" cy="6156960"/>
          </a:xfrm>
          <a:prstGeom prst="rect">
            <a:avLst/>
          </a:prstGeom>
        </p:spPr>
      </p:pic>
      <p:sp>
        <p:nvSpPr>
          <p:cNvPr id="4" name="Donut 3" descr=" 4"/>
          <p:cNvSpPr/>
          <p:nvPr/>
        </p:nvSpPr>
        <p:spPr>
          <a:xfrm>
            <a:off x="182880" y="627888"/>
            <a:ext cx="9131808" cy="3998976"/>
          </a:xfrm>
          <a:prstGeom prst="donut">
            <a:avLst>
              <a:gd name="adj" fmla="val 18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6-Point Star 5" descr=" 6"/>
          <p:cNvSpPr/>
          <p:nvPr/>
        </p:nvSpPr>
        <p:spPr>
          <a:xfrm>
            <a:off x="7229856" y="5312664"/>
            <a:ext cx="475488" cy="499872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 descr=" 7"/>
          <p:cNvSpPr txBox="1"/>
          <p:nvPr/>
        </p:nvSpPr>
        <p:spPr>
          <a:xfrm>
            <a:off x="6571488" y="3113222"/>
            <a:ext cx="804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12" name="TextBox 11" descr=" 11"/>
          <p:cNvSpPr txBox="1"/>
          <p:nvPr/>
        </p:nvSpPr>
        <p:spPr>
          <a:xfrm rot="21117117">
            <a:off x="6902282" y="2976905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13" name="TextBox 12" descr=" 12"/>
          <p:cNvSpPr txBox="1"/>
          <p:nvPr/>
        </p:nvSpPr>
        <p:spPr>
          <a:xfrm>
            <a:off x="8598644" y="186460"/>
            <a:ext cx="1755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Tarsus</a:t>
            </a:r>
          </a:p>
        </p:txBody>
      </p:sp>
      <p:sp>
        <p:nvSpPr>
          <p:cNvPr id="9" name="TextBox 8" descr=" 13"/>
          <p:cNvSpPr txBox="1"/>
          <p:nvPr/>
        </p:nvSpPr>
        <p:spPr>
          <a:xfrm>
            <a:off x="8669511" y="721086"/>
            <a:ext cx="3405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-Antony/Cleopatra</a:t>
            </a:r>
            <a:endParaRPr lang="en-US" sz="3600" spc="-150" dirty="0">
              <a:solidFill>
                <a:srgbClr val="FF0000"/>
              </a:solidFill>
            </a:endParaRPr>
          </a:p>
        </p:txBody>
      </p:sp>
      <p:sp>
        <p:nvSpPr>
          <p:cNvPr id="10" name="TextBox 9" descr=" 14"/>
          <p:cNvSpPr txBox="1"/>
          <p:nvPr/>
        </p:nvSpPr>
        <p:spPr>
          <a:xfrm>
            <a:off x="8694530" y="1216550"/>
            <a:ext cx="3380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FF0000"/>
                </a:solidFill>
              </a:rPr>
              <a:t>-Intellectual </a:t>
            </a:r>
            <a:r>
              <a:rPr lang="en-US" sz="3600" spc="-150" dirty="0">
                <a:solidFill>
                  <a:srgbClr val="FF0000"/>
                </a:solidFill>
              </a:rPr>
              <a:t>Power</a:t>
            </a:r>
          </a:p>
        </p:txBody>
      </p:sp>
      <p:sp>
        <p:nvSpPr>
          <p:cNvPr id="14" name="Rectangle 13" descr=" 15"/>
          <p:cNvSpPr/>
          <p:nvPr/>
        </p:nvSpPr>
        <p:spPr>
          <a:xfrm>
            <a:off x="757470" y="4639628"/>
            <a:ext cx="7377175" cy="18158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/>
              <a:t>“The city of Tarsus has all kinds of schools of rhetoric; and in general it not only has a flourishing population but also is most powerful.” - Strabo</a:t>
            </a:r>
            <a:endParaRPr lang="en-US" sz="2800" dirty="0"/>
          </a:p>
        </p:txBody>
      </p:sp>
      <p:sp>
        <p:nvSpPr>
          <p:cNvPr id="15" name="TextBox 14" descr=" 16"/>
          <p:cNvSpPr txBox="1"/>
          <p:nvPr/>
        </p:nvSpPr>
        <p:spPr>
          <a:xfrm>
            <a:off x="8741310" y="1766529"/>
            <a:ext cx="3225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pc="-150">
                <a:solidFill>
                  <a:srgbClr val="FF0000"/>
                </a:solidFill>
              </a:rPr>
              <a:t>(See </a:t>
            </a:r>
            <a:r>
              <a:rPr lang="en-US" sz="2800" spc="-150" dirty="0">
                <a:solidFill>
                  <a:srgbClr val="FF0000"/>
                </a:solidFill>
              </a:rPr>
              <a:t>1 Cor. 2:1-5)</a:t>
            </a:r>
          </a:p>
        </p:txBody>
      </p:sp>
      <p:sp>
        <p:nvSpPr>
          <p:cNvPr id="16" name="TextBox 15" descr=" 17"/>
          <p:cNvSpPr txBox="1"/>
          <p:nvPr/>
        </p:nvSpPr>
        <p:spPr>
          <a:xfrm>
            <a:off x="8669512" y="2198701"/>
            <a:ext cx="3390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FF0000"/>
                </a:solidFill>
              </a:rPr>
              <a:t>-500 Drachmae for 	citizenship</a:t>
            </a:r>
          </a:p>
        </p:txBody>
      </p:sp>
    </p:spTree>
    <p:extLst>
      <p:ext uri="{BB962C8B-B14F-4D97-AF65-F5344CB8AC3E}">
        <p14:creationId xmlns:p14="http://schemas.microsoft.com/office/powerpoint/2010/main" val="67438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Citizen - Tarsus</a:t>
            </a:r>
            <a:r>
              <a:rPr lang="en-US" sz="3200" dirty="0">
                <a:solidFill>
                  <a:srgbClr val="FF0000"/>
                </a:solidFill>
              </a:rPr>
              <a:t>, Cilicia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Father - Pharisee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Not only child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Lang. Gr/</a:t>
            </a:r>
            <a:r>
              <a:rPr lang="en-US" sz="3200" dirty="0" err="1">
                <a:solidFill>
                  <a:srgbClr val="FF0000"/>
                </a:solidFill>
              </a:rPr>
              <a:t>Heb</a:t>
            </a:r>
            <a:r>
              <a:rPr lang="en-US" sz="3200" dirty="0">
                <a:solidFill>
                  <a:srgbClr val="FF0000"/>
                </a:solidFill>
              </a:rPr>
              <a:t>/</a:t>
            </a:r>
            <a:r>
              <a:rPr lang="en-US" sz="3200" dirty="0" err="1">
                <a:solidFill>
                  <a:srgbClr val="FF0000"/>
                </a:solidFill>
              </a:rPr>
              <a:t>Lat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Mentor - Gamaliel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80379" y="5001088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Heb. Lineage pure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88085" y="554238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Maybe Sanhedrin?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831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</p:spTree>
    <p:extLst>
      <p:ext uri="{BB962C8B-B14F-4D97-AF65-F5344CB8AC3E}">
        <p14:creationId xmlns:p14="http://schemas.microsoft.com/office/powerpoint/2010/main" val="2820666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50706" y="151121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INITIAL INTERVIEW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6325" y="593543"/>
            <a:ext cx="1219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002060"/>
                </a:solidFill>
              </a:rPr>
              <a:t>57</a:t>
            </a:r>
            <a:r>
              <a:rPr lang="en-US" sz="2000" dirty="0">
                <a:solidFill>
                  <a:srgbClr val="002060"/>
                </a:solidFill>
              </a:rPr>
              <a:t>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4165" y="926437"/>
            <a:ext cx="3261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>
                <a:solidFill>
                  <a:srgbClr val="002060"/>
                </a:solidFill>
              </a:rPr>
              <a:t>Riot @ Temple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623496" y="1969606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BACKGROUND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650612" y="2487168"/>
            <a:ext cx="2654454" cy="1605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310613" y="1657516"/>
            <a:ext cx="6450694" cy="4304372"/>
            <a:chOff x="310613" y="1657516"/>
            <a:chExt cx="6450694" cy="430437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613" y="1657516"/>
              <a:ext cx="6450694" cy="4304372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sp>
          <p:nvSpPr>
            <p:cNvPr id="16" name="TextBox 15"/>
            <p:cNvSpPr txBox="1"/>
            <p:nvPr/>
          </p:nvSpPr>
          <p:spPr>
            <a:xfrm>
              <a:off x="416967" y="1754162"/>
              <a:ext cx="62276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If you want to know </a:t>
              </a:r>
              <a:r>
                <a:rPr lang="en-US" sz="3200">
                  <a:solidFill>
                    <a:schemeClr val="bg1"/>
                  </a:solidFill>
                </a:rPr>
                <a:t>where one’s </a:t>
              </a:r>
              <a:r>
                <a:rPr lang="en-US" sz="3200" dirty="0">
                  <a:solidFill>
                    <a:schemeClr val="bg1"/>
                  </a:solidFill>
                </a:rPr>
                <a:t>going, look </a:t>
              </a:r>
              <a:r>
                <a:rPr lang="en-US" sz="3200">
                  <a:solidFill>
                    <a:schemeClr val="bg1"/>
                  </a:solidFill>
                </a:rPr>
                <a:t>where one’s </a:t>
              </a:r>
              <a:r>
                <a:rPr lang="en-US" sz="3200" dirty="0">
                  <a:solidFill>
                    <a:schemeClr val="bg1"/>
                  </a:solidFill>
                </a:rPr>
                <a:t>been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8679" y="1735874"/>
              <a:ext cx="622767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If you want to know </a:t>
              </a:r>
              <a:r>
                <a:rPr lang="en-US" sz="3200"/>
                <a:t>where one’s </a:t>
              </a:r>
              <a:r>
                <a:rPr lang="en-US" sz="3200" dirty="0"/>
                <a:t>going, look </a:t>
              </a:r>
              <a:r>
                <a:rPr lang="en-US" sz="3200"/>
                <a:t>where one’s </a:t>
              </a:r>
              <a:r>
                <a:rPr lang="en-US" sz="3200" dirty="0"/>
                <a:t>been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</p:spTree>
    <p:extLst>
      <p:ext uri="{BB962C8B-B14F-4D97-AF65-F5344CB8AC3E}">
        <p14:creationId xmlns:p14="http://schemas.microsoft.com/office/powerpoint/2010/main" val="1173908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7" name="TextBox 6" descr=" 22"/>
          <p:cNvSpPr txBox="1"/>
          <p:nvPr/>
        </p:nvSpPr>
        <p:spPr>
          <a:xfrm>
            <a:off x="3345569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Biblical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</p:spTree>
    <p:extLst>
      <p:ext uri="{BB962C8B-B14F-4D97-AF65-F5344CB8AC3E}">
        <p14:creationId xmlns:p14="http://schemas.microsoft.com/office/powerpoint/2010/main" val="262726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7" name="TextBox 6" descr=" 22"/>
          <p:cNvSpPr txBox="1"/>
          <p:nvPr/>
        </p:nvSpPr>
        <p:spPr>
          <a:xfrm>
            <a:off x="3345569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Biblical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8" name="Rectangle 7" descr=" 23"/>
          <p:cNvSpPr/>
          <p:nvPr/>
        </p:nvSpPr>
        <p:spPr>
          <a:xfrm>
            <a:off x="3816096" y="3543155"/>
            <a:ext cx="7634773" cy="22467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“For there was a certain sect of men that were Jews, who valued themselves highly upon the exact </a:t>
            </a:r>
            <a:r>
              <a:rPr lang="en-US" sz="2800" dirty="0">
                <a:solidFill>
                  <a:srgbClr val="FF0000"/>
                </a:solidFill>
              </a:rPr>
              <a:t>skill they had in the law of their fathers</a:t>
            </a:r>
            <a:r>
              <a:rPr lang="en-US" sz="2800" dirty="0"/>
              <a:t>, and made </a:t>
            </a:r>
            <a:r>
              <a:rPr lang="en-US" sz="2800" dirty="0">
                <a:solidFill>
                  <a:srgbClr val="FF0000"/>
                </a:solidFill>
              </a:rPr>
              <a:t>men believe they were highly favored by God</a:t>
            </a:r>
            <a:r>
              <a:rPr lang="en-US" sz="2800" dirty="0"/>
              <a:t>.”</a:t>
            </a:r>
          </a:p>
          <a:p>
            <a:pPr algn="ctr"/>
            <a:r>
              <a:rPr lang="en-US" sz="2800" dirty="0"/>
              <a:t>- Josephus</a:t>
            </a:r>
          </a:p>
        </p:txBody>
      </p:sp>
    </p:spTree>
    <p:extLst>
      <p:ext uri="{BB962C8B-B14F-4D97-AF65-F5344CB8AC3E}">
        <p14:creationId xmlns:p14="http://schemas.microsoft.com/office/powerpoint/2010/main" val="2632223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7" name="TextBox 6" descr=" 22"/>
          <p:cNvSpPr txBox="1"/>
          <p:nvPr/>
        </p:nvSpPr>
        <p:spPr>
          <a:xfrm>
            <a:off x="3345569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Biblical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9" name="TextBox 8" descr=" 24"/>
          <p:cNvSpPr txBox="1"/>
          <p:nvPr/>
        </p:nvSpPr>
        <p:spPr>
          <a:xfrm>
            <a:off x="7287141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life after death</a:t>
            </a:r>
          </a:p>
        </p:txBody>
      </p:sp>
    </p:spTree>
    <p:extLst>
      <p:ext uri="{BB962C8B-B14F-4D97-AF65-F5344CB8AC3E}">
        <p14:creationId xmlns:p14="http://schemas.microsoft.com/office/powerpoint/2010/main" val="1667986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7" name="TextBox 6" descr=" 22"/>
          <p:cNvSpPr txBox="1"/>
          <p:nvPr/>
        </p:nvSpPr>
        <p:spPr>
          <a:xfrm>
            <a:off x="3345569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Biblical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9" name="TextBox 8" descr=" 24"/>
          <p:cNvSpPr txBox="1"/>
          <p:nvPr/>
        </p:nvSpPr>
        <p:spPr>
          <a:xfrm>
            <a:off x="7287141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life after death</a:t>
            </a:r>
          </a:p>
        </p:txBody>
      </p:sp>
      <p:sp>
        <p:nvSpPr>
          <p:cNvPr id="10" name="TextBox 9" descr=" 26"/>
          <p:cNvSpPr txBox="1"/>
          <p:nvPr/>
        </p:nvSpPr>
        <p:spPr>
          <a:xfrm>
            <a:off x="7287140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in demons</a:t>
            </a:r>
          </a:p>
        </p:txBody>
      </p:sp>
    </p:spTree>
    <p:extLst>
      <p:ext uri="{BB962C8B-B14F-4D97-AF65-F5344CB8AC3E}">
        <p14:creationId xmlns:p14="http://schemas.microsoft.com/office/powerpoint/2010/main" val="166533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 2"/>
          <p:cNvSpPr/>
          <p:nvPr/>
        </p:nvSpPr>
        <p:spPr>
          <a:xfrm>
            <a:off x="97536" y="85344"/>
            <a:ext cx="11996928" cy="6669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" y="260604"/>
            <a:ext cx="2692400" cy="4178300"/>
          </a:xfrm>
          <a:prstGeom prst="rect">
            <a:avLst/>
          </a:prstGeom>
        </p:spPr>
      </p:pic>
      <p:sp>
        <p:nvSpPr>
          <p:cNvPr id="19" name="TextBox 18" descr=" 19"/>
          <p:cNvSpPr txBox="1"/>
          <p:nvPr/>
        </p:nvSpPr>
        <p:spPr>
          <a:xfrm>
            <a:off x="2479818" y="260604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-150">
                <a:solidFill>
                  <a:srgbClr val="002060"/>
                </a:solidFill>
              </a:rPr>
              <a:t>What was a Pharisee?</a:t>
            </a:r>
            <a:endParaRPr lang="en-US" sz="4000" spc="-150" dirty="0">
              <a:solidFill>
                <a:srgbClr val="002060"/>
              </a:solidFill>
            </a:endParaRPr>
          </a:p>
        </p:txBody>
      </p:sp>
      <p:sp>
        <p:nvSpPr>
          <p:cNvPr id="5" name="TextBox 4" descr=" 20"/>
          <p:cNvSpPr txBox="1"/>
          <p:nvPr/>
        </p:nvSpPr>
        <p:spPr>
          <a:xfrm>
            <a:off x="3345569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powerful</a:t>
            </a:r>
            <a:r>
              <a:rPr lang="en-US" sz="4000" spc="-150" dirty="0">
                <a:solidFill>
                  <a:srgbClr val="FF000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6" name="TextBox 5" descr=" 21"/>
          <p:cNvSpPr txBox="1"/>
          <p:nvPr/>
        </p:nvSpPr>
        <p:spPr>
          <a:xfrm>
            <a:off x="3345569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historical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7" name="TextBox 6" descr=" 22"/>
          <p:cNvSpPr txBox="1"/>
          <p:nvPr/>
        </p:nvSpPr>
        <p:spPr>
          <a:xfrm>
            <a:off x="3345569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A </a:t>
            </a:r>
            <a:r>
              <a:rPr lang="en-US" sz="4000" i="1" spc="-150" dirty="0">
                <a:solidFill>
                  <a:srgbClr val="FF0000"/>
                </a:solidFill>
              </a:rPr>
              <a:t>Biblical</a:t>
            </a:r>
            <a:r>
              <a:rPr lang="en-US" sz="4000" i="1" spc="-150" dirty="0">
                <a:solidFill>
                  <a:srgbClr val="002060"/>
                </a:solidFill>
              </a:rPr>
              <a:t> </a:t>
            </a:r>
            <a:r>
              <a:rPr lang="en-US" sz="4000" spc="-150" dirty="0">
                <a:solidFill>
                  <a:srgbClr val="002060"/>
                </a:solidFill>
              </a:rPr>
              <a:t>sect</a:t>
            </a:r>
          </a:p>
        </p:txBody>
      </p:sp>
      <p:sp>
        <p:nvSpPr>
          <p:cNvPr id="9" name="TextBox 8" descr=" 24"/>
          <p:cNvSpPr txBox="1"/>
          <p:nvPr/>
        </p:nvSpPr>
        <p:spPr>
          <a:xfrm>
            <a:off x="7287141" y="968490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life after death</a:t>
            </a:r>
          </a:p>
        </p:txBody>
      </p:sp>
      <p:sp>
        <p:nvSpPr>
          <p:cNvPr id="10" name="TextBox 9" descr=" 26"/>
          <p:cNvSpPr txBox="1"/>
          <p:nvPr/>
        </p:nvSpPr>
        <p:spPr>
          <a:xfrm>
            <a:off x="7287140" y="1676376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in demons</a:t>
            </a:r>
          </a:p>
        </p:txBody>
      </p:sp>
      <p:sp>
        <p:nvSpPr>
          <p:cNvPr id="11" name="TextBox 10" descr=" 27"/>
          <p:cNvSpPr txBox="1"/>
          <p:nvPr/>
        </p:nvSpPr>
        <p:spPr>
          <a:xfrm>
            <a:off x="7287140" y="2384262"/>
            <a:ext cx="5688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002060"/>
                </a:solidFill>
              </a:rPr>
              <a:t>- Believe </a:t>
            </a:r>
            <a:r>
              <a:rPr lang="en-US" sz="4000" spc="-150" dirty="0">
                <a:solidFill>
                  <a:srgbClr val="FF0000"/>
                </a:solidFill>
              </a:rPr>
              <a:t>in holiness</a:t>
            </a:r>
          </a:p>
        </p:txBody>
      </p:sp>
    </p:spTree>
    <p:extLst>
      <p:ext uri="{BB962C8B-B14F-4D97-AF65-F5344CB8AC3E}">
        <p14:creationId xmlns:p14="http://schemas.microsoft.com/office/powerpoint/2010/main" val="238210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/>
              <a:t>Born Rom. citizen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/>
              <a:t>Born Tarsus, Cilicia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72673" y="247578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/>
              <a:t>Citizen - Tarsus</a:t>
            </a:r>
            <a:r>
              <a:rPr lang="en-US" sz="3200" dirty="0"/>
              <a:t>, Cilicia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72673" y="294315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/>
              <a:t>Father - Pharisee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72673" y="3484450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/>
              <a:t>Not only child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72673" y="3951823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/>
              <a:t>Lang. Gr/</a:t>
            </a:r>
            <a:r>
              <a:rPr lang="en-US" sz="3200" dirty="0" err="1"/>
              <a:t>Heb</a:t>
            </a:r>
            <a:r>
              <a:rPr lang="en-US" sz="3200" dirty="0"/>
              <a:t>/</a:t>
            </a:r>
            <a:r>
              <a:rPr lang="en-US" sz="3200" dirty="0" err="1"/>
              <a:t>Lat</a:t>
            </a:r>
            <a:endParaRPr 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7672673" y="453371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b="1" dirty="0">
                <a:solidFill>
                  <a:srgbClr val="FF0000"/>
                </a:solidFill>
              </a:rPr>
              <a:t>Mentor - Gamaliel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680379" y="5001088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Heb. Lineage pure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88085" y="5542385"/>
            <a:ext cx="442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>
                <a:solidFill>
                  <a:srgbClr val="FF0000"/>
                </a:solidFill>
              </a:rPr>
              <a:t>Maybe Sanhedrin?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200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  <p:sp>
        <p:nvSpPr>
          <p:cNvPr id="18" name="TextBox 17" descr=" 18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19" name="Straight Connector 18" descr=" 19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576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  <p:sp>
        <p:nvSpPr>
          <p:cNvPr id="8" name="TextBox 7" descr=" 17"/>
          <p:cNvSpPr txBox="1"/>
          <p:nvPr/>
        </p:nvSpPr>
        <p:spPr>
          <a:xfrm>
            <a:off x="7705740" y="2006832"/>
            <a:ext cx="374996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/>
              <a:t>(Acts 22:1-3</a:t>
            </a:r>
            <a:r>
              <a:rPr lang="en-US" sz="4400" dirty="0"/>
              <a:t>) 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19" name="Straight Connector 18" descr=" 19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2757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pic>
        <p:nvPicPr>
          <p:cNvPr id="3" name="Picture 2" descr="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660" y="2776273"/>
            <a:ext cx="5581636" cy="3514884"/>
          </a:xfrm>
          <a:prstGeom prst="rect">
            <a:avLst/>
          </a:prstGeom>
        </p:spPr>
      </p:pic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43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50706" y="151121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INITIAL INTERVIEW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6325" y="593543"/>
            <a:ext cx="1219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002060"/>
                </a:solidFill>
              </a:rPr>
              <a:t>57</a:t>
            </a:r>
            <a:r>
              <a:rPr lang="en-US" sz="2000" dirty="0">
                <a:solidFill>
                  <a:srgbClr val="002060"/>
                </a:solidFill>
              </a:rPr>
              <a:t>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4165" y="926437"/>
            <a:ext cx="3261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>
                <a:solidFill>
                  <a:srgbClr val="002060"/>
                </a:solidFill>
              </a:rPr>
              <a:t>Riot @ Temple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623496" y="1969606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BACKGROUND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650612" y="2487168"/>
            <a:ext cx="2654454" cy="1605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600459" y="2503224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Name -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77839" y="2509683"/>
            <a:ext cx="2981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Paul and Saul!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100" b="100000" l="0" r="100000">
                        <a14:backgroundMark x1="667" y1="97800" x2="667" y2="97800"/>
                        <a14:backgroundMark x1="98952" y1="97500" x2="98952" y2="97500"/>
                      </a14:backgroundRemoval>
                    </a14:imgEffect>
                  </a14:imgLayer>
                </a14:imgProps>
              </a:ext>
            </a:extLst>
          </a:blip>
          <a:srcRect t="22432"/>
          <a:stretch/>
        </p:blipFill>
        <p:spPr>
          <a:xfrm>
            <a:off x="621269" y="2328672"/>
            <a:ext cx="5421478" cy="400507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78335" y="3856899"/>
            <a:ext cx="2395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FF0000"/>
                </a:solidFill>
              </a:rPr>
              <a:t>Paul?</a:t>
            </a:r>
            <a:endParaRPr lang="en-US" sz="7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78335" y="4801779"/>
            <a:ext cx="23955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</a:rPr>
              <a:t>Saul?</a:t>
            </a:r>
          </a:p>
        </p:txBody>
      </p:sp>
    </p:spTree>
    <p:extLst>
      <p:ext uri="{BB962C8B-B14F-4D97-AF65-F5344CB8AC3E}">
        <p14:creationId xmlns:p14="http://schemas.microsoft.com/office/powerpoint/2010/main" val="14337804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09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0" name="TextBox 9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</p:spTree>
    <p:extLst>
      <p:ext uri="{BB962C8B-B14F-4D97-AF65-F5344CB8AC3E}">
        <p14:creationId xmlns:p14="http://schemas.microsoft.com/office/powerpoint/2010/main" val="61375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0" name="TextBox 9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1" name="TextBox 10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2565905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0" name="TextBox 9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2" name="TextBox 11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1" name="TextBox 10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246976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0" name="TextBox 9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2" name="TextBox 11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3" name="TextBox 12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1" name="TextBox 10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301816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4" name="TextBox 13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1839106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4" name="TextBox 13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6" name="TextBox 15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2282242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4" name="TextBox 13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6" name="TextBox 15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7" name="TextBox 16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3869736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4" name="TextBox 13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6" name="TextBox 15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7" name="TextBox 16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22" name="TextBox 21" descr=" 17"/>
          <p:cNvSpPr txBox="1"/>
          <p:nvPr/>
        </p:nvSpPr>
        <p:spPr>
          <a:xfrm>
            <a:off x="7695884" y="3569317"/>
            <a:ext cx="40185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</a:rPr>
              <a:t>Important digression on Hillel and </a:t>
            </a:r>
            <a:r>
              <a:rPr lang="en-US" sz="3600" b="1" dirty="0" err="1">
                <a:solidFill>
                  <a:srgbClr val="FF0000"/>
                </a:solidFill>
              </a:rPr>
              <a:t>Shammai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2843273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87228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50706" y="151121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INITIAL INTERVIEW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6325" y="593543"/>
            <a:ext cx="1219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002060"/>
                </a:solidFill>
              </a:rPr>
              <a:t>57</a:t>
            </a:r>
            <a:r>
              <a:rPr lang="en-US" sz="2000" dirty="0">
                <a:solidFill>
                  <a:srgbClr val="002060"/>
                </a:solidFill>
              </a:rPr>
              <a:t>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4165" y="926437"/>
            <a:ext cx="3261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>
                <a:solidFill>
                  <a:srgbClr val="002060"/>
                </a:solidFill>
              </a:rPr>
              <a:t>Riot @ Temple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623496" y="1969606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BACKGROUND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650612" y="2487168"/>
            <a:ext cx="2654454" cy="1605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600459" y="2503224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002060"/>
                </a:solidFill>
              </a:rPr>
              <a:t>Name -</a:t>
            </a:r>
            <a:endParaRPr lang="en-US" sz="3600" spc="-150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77839" y="2509683"/>
            <a:ext cx="2981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Paul and Saul!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73572" y="2928027"/>
            <a:ext cx="298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(Acts 13:9)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3496" y="3409608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002060"/>
                </a:solidFill>
              </a:rPr>
              <a:t>Appearance -</a:t>
            </a:r>
            <a:endParaRPr lang="en-US" sz="3600" spc="-150" dirty="0">
              <a:solidFill>
                <a:srgbClr val="00206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68942" y="2312770"/>
            <a:ext cx="6252057" cy="4141563"/>
            <a:chOff x="268942" y="2312770"/>
            <a:chExt cx="6252057" cy="414156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1458" y="2312770"/>
              <a:ext cx="6229541" cy="41391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93326" y="5808002"/>
              <a:ext cx="62276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/>
                <a:t>The Acts of Paul and Thecla</a:t>
              </a:r>
              <a:endParaRPr lang="en-US" sz="36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8942" y="5783617"/>
              <a:ext cx="62276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</a:rPr>
                <a:t>The Acts of Paul and Thecla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291457" y="2321252"/>
            <a:ext cx="6205157" cy="3539430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Times New Roman" charset="0"/>
                <a:ea typeface="Calibri" charset="0"/>
              </a:rPr>
              <a:t>A man of middling size, and his hair was scanty, and his legs were a little crooked, and his knees were projecting, and he had large eyes and his eyebrows met, and his nose was somewhat long, and he was full of grace and mercy; at one time he seemed like a man, and at another time he seemed like an angel</a:t>
            </a:r>
            <a:r>
              <a:rPr lang="en-US" sz="2800" dirty="0"/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984962" y="3409607"/>
            <a:ext cx="1353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Weak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75904" y="3858806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(1 Cor. 3:2/2 Cor. 5)</a:t>
            </a:r>
          </a:p>
        </p:txBody>
      </p:sp>
    </p:spTree>
    <p:extLst>
      <p:ext uri="{BB962C8B-B14F-4D97-AF65-F5344CB8AC3E}">
        <p14:creationId xmlns:p14="http://schemas.microsoft.com/office/powerpoint/2010/main" val="18887760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</p:spTree>
    <p:extLst>
      <p:ext uri="{BB962C8B-B14F-4D97-AF65-F5344CB8AC3E}">
        <p14:creationId xmlns:p14="http://schemas.microsoft.com/office/powerpoint/2010/main" val="203745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</p:spTree>
    <p:extLst>
      <p:ext uri="{BB962C8B-B14F-4D97-AF65-F5344CB8AC3E}">
        <p14:creationId xmlns:p14="http://schemas.microsoft.com/office/powerpoint/2010/main" val="2320798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  <p:sp>
        <p:nvSpPr>
          <p:cNvPr id="23" name="TextBox 22" descr=" 24"/>
          <p:cNvSpPr txBox="1"/>
          <p:nvPr/>
        </p:nvSpPr>
        <p:spPr>
          <a:xfrm>
            <a:off x="7744470" y="4769584"/>
            <a:ext cx="374996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(</a:t>
            </a:r>
            <a:r>
              <a:rPr lang="en-US" sz="4400"/>
              <a:t>Acts 5:33-39)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78859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</p:spTree>
    <p:extLst>
      <p:ext uri="{BB962C8B-B14F-4D97-AF65-F5344CB8AC3E}">
        <p14:creationId xmlns:p14="http://schemas.microsoft.com/office/powerpoint/2010/main" val="401519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  <p:sp>
        <p:nvSpPr>
          <p:cNvPr id="23" name="TextBox 22" descr=" 25"/>
          <p:cNvSpPr txBox="1"/>
          <p:nvPr/>
        </p:nvSpPr>
        <p:spPr>
          <a:xfrm>
            <a:off x="7744418" y="454196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Letter writer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57631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  <p:sp>
        <p:nvSpPr>
          <p:cNvPr id="23" name="TextBox 22" descr=" 25"/>
          <p:cNvSpPr txBox="1"/>
          <p:nvPr/>
        </p:nvSpPr>
        <p:spPr>
          <a:xfrm>
            <a:off x="7744418" y="454196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Letter writer</a:t>
            </a:r>
            <a:endParaRPr lang="en-US" sz="3600" dirty="0"/>
          </a:p>
        </p:txBody>
      </p:sp>
      <p:sp>
        <p:nvSpPr>
          <p:cNvPr id="24" name="TextBox 23" descr=" 26"/>
          <p:cNvSpPr txBox="1"/>
          <p:nvPr/>
        </p:nvSpPr>
        <p:spPr>
          <a:xfrm>
            <a:off x="7878676" y="4878441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(Known in diaspora)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0592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  <p:sp>
        <p:nvSpPr>
          <p:cNvPr id="23" name="TextBox 22" descr=" 25"/>
          <p:cNvSpPr txBox="1"/>
          <p:nvPr/>
        </p:nvSpPr>
        <p:spPr>
          <a:xfrm>
            <a:off x="7744418" y="454196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Letter writer</a:t>
            </a:r>
            <a:endParaRPr lang="en-US" sz="3600" dirty="0"/>
          </a:p>
        </p:txBody>
      </p:sp>
      <p:sp>
        <p:nvSpPr>
          <p:cNvPr id="24" name="TextBox 23" descr=" 26"/>
          <p:cNvSpPr txBox="1"/>
          <p:nvPr/>
        </p:nvSpPr>
        <p:spPr>
          <a:xfrm>
            <a:off x="7878676" y="4878441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(Known in diaspora)</a:t>
            </a:r>
            <a:endParaRPr lang="en-US" sz="3600" dirty="0"/>
          </a:p>
        </p:txBody>
      </p:sp>
      <p:sp>
        <p:nvSpPr>
          <p:cNvPr id="25" name="TextBox 24" descr=" 27"/>
          <p:cNvSpPr txBox="1"/>
          <p:nvPr/>
        </p:nvSpPr>
        <p:spPr>
          <a:xfrm>
            <a:off x="7695884" y="5357721"/>
            <a:ext cx="426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Tolerant of Gent.</a:t>
            </a:r>
          </a:p>
        </p:txBody>
      </p:sp>
    </p:spTree>
    <p:extLst>
      <p:ext uri="{BB962C8B-B14F-4D97-AF65-F5344CB8AC3E}">
        <p14:creationId xmlns:p14="http://schemas.microsoft.com/office/powerpoint/2010/main" val="120541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2" name="TextBox 11" descr=" 12"/>
          <p:cNvSpPr txBox="1"/>
          <p:nvPr/>
        </p:nvSpPr>
        <p:spPr>
          <a:xfrm>
            <a:off x="7744470" y="1722719"/>
            <a:ext cx="2582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4 </a:t>
            </a:r>
            <a:r>
              <a:rPr lang="en-US" sz="3600" dirty="0" err="1"/>
              <a:t>Gamaliels</a:t>
            </a:r>
            <a:endParaRPr lang="en-US" sz="3600" dirty="0"/>
          </a:p>
        </p:txBody>
      </p:sp>
      <p:sp>
        <p:nvSpPr>
          <p:cNvPr id="14" name="TextBox 13" descr=" 14"/>
          <p:cNvSpPr txBox="1"/>
          <p:nvPr/>
        </p:nvSpPr>
        <p:spPr>
          <a:xfrm>
            <a:off x="7706503" y="2330566"/>
            <a:ext cx="4267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“Gamaliel ha-</a:t>
            </a:r>
            <a:r>
              <a:rPr lang="en-US" sz="3600" dirty="0" err="1"/>
              <a:t>Zaken</a:t>
            </a:r>
            <a:r>
              <a:rPr lang="en-US" sz="3600" dirty="0"/>
              <a:t>”</a:t>
            </a:r>
          </a:p>
        </p:txBody>
      </p:sp>
      <p:sp>
        <p:nvSpPr>
          <p:cNvPr id="16" name="TextBox 15" descr=" 16"/>
          <p:cNvSpPr txBox="1"/>
          <p:nvPr/>
        </p:nvSpPr>
        <p:spPr>
          <a:xfrm>
            <a:off x="7695885" y="2922986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Grandson of Hillel</a:t>
            </a:r>
          </a:p>
        </p:txBody>
      </p:sp>
      <p:sp>
        <p:nvSpPr>
          <p:cNvPr id="18" name="TextBox 17" descr=" 18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9" name="TextBox 18" descr=" 19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20" name="TextBox 19" descr=" 20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21" name="TextBox 20" descr=" 21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7" name="TextBox 16" descr=" 22"/>
          <p:cNvSpPr txBox="1"/>
          <p:nvPr/>
        </p:nvSpPr>
        <p:spPr>
          <a:xfrm>
            <a:off x="7744470" y="3530833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Pres. of Sanhedrin</a:t>
            </a:r>
          </a:p>
        </p:txBody>
      </p:sp>
      <p:sp>
        <p:nvSpPr>
          <p:cNvPr id="22" name="TextBox 21" descr=" 23"/>
          <p:cNvSpPr txBox="1"/>
          <p:nvPr/>
        </p:nvSpPr>
        <p:spPr>
          <a:xfrm>
            <a:off x="7733852" y="409505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Died 5 </a:t>
            </a:r>
            <a:r>
              <a:rPr lang="en-US" sz="3600" dirty="0" err="1"/>
              <a:t>yrs</a:t>
            </a:r>
            <a:r>
              <a:rPr lang="en-US" sz="3600" dirty="0"/>
              <a:t> earlier</a:t>
            </a:r>
          </a:p>
        </p:txBody>
      </p:sp>
      <p:sp>
        <p:nvSpPr>
          <p:cNvPr id="23" name="TextBox 22" descr=" 25"/>
          <p:cNvSpPr txBox="1"/>
          <p:nvPr/>
        </p:nvSpPr>
        <p:spPr>
          <a:xfrm>
            <a:off x="7744418" y="4541960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Letter writer</a:t>
            </a:r>
            <a:endParaRPr lang="en-US" sz="3600" dirty="0"/>
          </a:p>
        </p:txBody>
      </p:sp>
      <p:sp>
        <p:nvSpPr>
          <p:cNvPr id="24" name="TextBox 23" descr=" 26"/>
          <p:cNvSpPr txBox="1"/>
          <p:nvPr/>
        </p:nvSpPr>
        <p:spPr>
          <a:xfrm>
            <a:off x="7878676" y="4878441"/>
            <a:ext cx="4018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/>
              <a:t>(Known in diaspora)</a:t>
            </a:r>
            <a:endParaRPr lang="en-US" sz="3600" dirty="0"/>
          </a:p>
        </p:txBody>
      </p:sp>
      <p:sp>
        <p:nvSpPr>
          <p:cNvPr id="25" name="TextBox 24" descr=" 27"/>
          <p:cNvSpPr txBox="1"/>
          <p:nvPr/>
        </p:nvSpPr>
        <p:spPr>
          <a:xfrm>
            <a:off x="7695884" y="5357721"/>
            <a:ext cx="426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Tolerant of Gent.</a:t>
            </a:r>
          </a:p>
        </p:txBody>
      </p:sp>
      <p:sp>
        <p:nvSpPr>
          <p:cNvPr id="26" name="TextBox 25" descr=" 28"/>
          <p:cNvSpPr txBox="1"/>
          <p:nvPr/>
        </p:nvSpPr>
        <p:spPr>
          <a:xfrm>
            <a:off x="7733852" y="5857986"/>
            <a:ext cx="426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Big on Greek</a:t>
            </a:r>
          </a:p>
        </p:txBody>
      </p:sp>
    </p:spTree>
    <p:extLst>
      <p:ext uri="{BB962C8B-B14F-4D97-AF65-F5344CB8AC3E}">
        <p14:creationId xmlns:p14="http://schemas.microsoft.com/office/powerpoint/2010/main" val="773092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203768" y="2532969"/>
            <a:ext cx="10093124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600" dirty="0"/>
              <a:t>See how </a:t>
            </a:r>
            <a:r>
              <a:rPr lang="en-US" sz="9600"/>
              <a:t>the picture is filling out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0004005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</p:spTree>
    <p:extLst>
      <p:ext uri="{BB962C8B-B14F-4D97-AF65-F5344CB8AC3E}">
        <p14:creationId xmlns:p14="http://schemas.microsoft.com/office/powerpoint/2010/main" val="8136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50706" y="151121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INITIAL INTERVIEW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6325" y="593543"/>
            <a:ext cx="1219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rgbClr val="002060"/>
                </a:solidFill>
              </a:rPr>
              <a:t>57</a:t>
            </a:r>
            <a:r>
              <a:rPr lang="en-US" sz="2000" dirty="0">
                <a:solidFill>
                  <a:srgbClr val="002060"/>
                </a:solidFill>
              </a:rPr>
              <a:t>AD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4165" y="926437"/>
            <a:ext cx="32618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>
                <a:solidFill>
                  <a:srgbClr val="002060"/>
                </a:solidFill>
              </a:rPr>
              <a:t>Riot @ Temple</a:t>
            </a:r>
            <a:endParaRPr lang="en-US" sz="3200" dirty="0">
              <a:solidFill>
                <a:srgbClr val="00206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623496" y="1969606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BACKGROUND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7650612" y="2487168"/>
            <a:ext cx="2654454" cy="16056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600459" y="2503224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002060"/>
                </a:solidFill>
              </a:rPr>
              <a:t>Name -</a:t>
            </a:r>
            <a:endParaRPr lang="en-US" sz="3600" spc="-150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77839" y="2509683"/>
            <a:ext cx="2981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Paul and Saul!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73572" y="2928027"/>
            <a:ext cx="2981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(Acts 13:9)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3496" y="3409608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>
                <a:solidFill>
                  <a:srgbClr val="002060"/>
                </a:solidFill>
              </a:rPr>
              <a:t>Appearance -</a:t>
            </a:r>
            <a:endParaRPr lang="en-US" sz="3600" spc="-150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984962" y="3409607"/>
            <a:ext cx="1353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Weak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75904" y="3858806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(1 Cor. 3:2/2 Cor. 5)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650706" y="4325801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80721" y="4362986"/>
            <a:ext cx="38160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Acts  21:37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	22:3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	23:6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	23:16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46033551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2" name="TextBox 11" descr=" 14"/>
          <p:cNvSpPr txBox="1"/>
          <p:nvPr/>
        </p:nvSpPr>
        <p:spPr>
          <a:xfrm>
            <a:off x="7695885" y="1899231"/>
            <a:ext cx="229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Sanhedrin</a:t>
            </a:r>
          </a:p>
        </p:txBody>
      </p:sp>
    </p:spTree>
    <p:extLst>
      <p:ext uri="{BB962C8B-B14F-4D97-AF65-F5344CB8AC3E}">
        <p14:creationId xmlns:p14="http://schemas.microsoft.com/office/powerpoint/2010/main" val="226453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2" name="TextBox 11" descr=" 14"/>
          <p:cNvSpPr txBox="1"/>
          <p:nvPr/>
        </p:nvSpPr>
        <p:spPr>
          <a:xfrm>
            <a:off x="7695885" y="1899231"/>
            <a:ext cx="229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Sanhedrin</a:t>
            </a:r>
          </a:p>
        </p:txBody>
      </p:sp>
      <p:sp>
        <p:nvSpPr>
          <p:cNvPr id="14" name="Rectangle 13" descr=" 2"/>
          <p:cNvSpPr/>
          <p:nvPr/>
        </p:nvSpPr>
        <p:spPr>
          <a:xfrm>
            <a:off x="7950325" y="2454394"/>
            <a:ext cx="37576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Was Paul a member?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93554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2" name="TextBox 11" descr=" 14"/>
          <p:cNvSpPr txBox="1"/>
          <p:nvPr/>
        </p:nvSpPr>
        <p:spPr>
          <a:xfrm>
            <a:off x="7695885" y="1899231"/>
            <a:ext cx="229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Sanhedrin</a:t>
            </a:r>
          </a:p>
        </p:txBody>
      </p:sp>
      <p:sp>
        <p:nvSpPr>
          <p:cNvPr id="14" name="Rectangle 13" descr=" 2"/>
          <p:cNvSpPr/>
          <p:nvPr/>
        </p:nvSpPr>
        <p:spPr>
          <a:xfrm>
            <a:off x="7950325" y="2454394"/>
            <a:ext cx="37576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Was Paul a member?</a:t>
            </a:r>
            <a:endParaRPr lang="en-US" sz="3200" dirty="0"/>
          </a:p>
        </p:txBody>
      </p:sp>
      <p:sp>
        <p:nvSpPr>
          <p:cNvPr id="17" name="Rectangle 16" descr=" 19"/>
          <p:cNvSpPr/>
          <p:nvPr/>
        </p:nvSpPr>
        <p:spPr>
          <a:xfrm>
            <a:off x="7950325" y="3063460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Implications for age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7146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2" name="TextBox 11" descr=" 14"/>
          <p:cNvSpPr txBox="1"/>
          <p:nvPr/>
        </p:nvSpPr>
        <p:spPr>
          <a:xfrm>
            <a:off x="7695885" y="1899231"/>
            <a:ext cx="229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Sanhedrin</a:t>
            </a:r>
          </a:p>
        </p:txBody>
      </p:sp>
      <p:sp>
        <p:nvSpPr>
          <p:cNvPr id="14" name="Rectangle 13" descr=" 2"/>
          <p:cNvSpPr/>
          <p:nvPr/>
        </p:nvSpPr>
        <p:spPr>
          <a:xfrm>
            <a:off x="7950325" y="2454394"/>
            <a:ext cx="37576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Was Paul a member?</a:t>
            </a:r>
            <a:endParaRPr lang="en-US" sz="3200" dirty="0"/>
          </a:p>
        </p:txBody>
      </p:sp>
      <p:sp>
        <p:nvSpPr>
          <p:cNvPr id="17" name="Rectangle 16" descr=" 19"/>
          <p:cNvSpPr/>
          <p:nvPr/>
        </p:nvSpPr>
        <p:spPr>
          <a:xfrm>
            <a:off x="7950325" y="3063460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Implications for age</a:t>
            </a:r>
            <a:endParaRPr lang="en-US" sz="3200" dirty="0"/>
          </a:p>
        </p:txBody>
      </p:sp>
      <p:sp>
        <p:nvSpPr>
          <p:cNvPr id="18" name="Rectangle 17" descr=" 20"/>
          <p:cNvSpPr/>
          <p:nvPr/>
        </p:nvSpPr>
        <p:spPr>
          <a:xfrm>
            <a:off x="8680703" y="3478456"/>
            <a:ext cx="3029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/>
              <a:t>and for marriage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82120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 dirty="0">
                <a:solidFill>
                  <a:srgbClr val="002060"/>
                </a:solidFill>
              </a:rPr>
              <a:t>INITIAL INTERVIEW (p.3)</a:t>
            </a: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30" descr=" 31"/>
          <p:cNvSpPr txBox="1"/>
          <p:nvPr/>
        </p:nvSpPr>
        <p:spPr>
          <a:xfrm>
            <a:off x="7695885" y="1076388"/>
            <a:ext cx="476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Mentor - Gamaliel</a:t>
            </a:r>
          </a:p>
        </p:txBody>
      </p:sp>
      <p:cxnSp>
        <p:nvCxnSpPr>
          <p:cNvPr id="5" name="Straight Connector 4" descr=" 5"/>
          <p:cNvCxnSpPr/>
          <p:nvPr/>
        </p:nvCxnSpPr>
        <p:spPr>
          <a:xfrm flipV="1">
            <a:off x="7789761" y="1643605"/>
            <a:ext cx="3483980" cy="115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 10"/>
          <p:cNvPicPr>
            <a:picLocks noChangeAspect="1"/>
          </p:cNvPicPr>
          <p:nvPr/>
        </p:nvPicPr>
        <p:blipFill rotWithShape="1">
          <a:blip r:embed="rId4"/>
          <a:srcRect r="51965"/>
          <a:stretch/>
        </p:blipFill>
        <p:spPr>
          <a:xfrm>
            <a:off x="307859" y="2621982"/>
            <a:ext cx="2355892" cy="3669175"/>
          </a:xfrm>
          <a:prstGeom prst="rect">
            <a:avLst/>
          </a:prstGeom>
        </p:spPr>
      </p:pic>
      <p:sp>
        <p:nvSpPr>
          <p:cNvPr id="11" name="TextBox 10" descr=" 11"/>
          <p:cNvSpPr txBox="1"/>
          <p:nvPr/>
        </p:nvSpPr>
        <p:spPr>
          <a:xfrm>
            <a:off x="2276719" y="368502"/>
            <a:ext cx="47027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Source material:</a:t>
            </a:r>
          </a:p>
        </p:txBody>
      </p:sp>
      <p:sp>
        <p:nvSpPr>
          <p:cNvPr id="13" name="TextBox 12" descr=" 13"/>
          <p:cNvSpPr txBox="1"/>
          <p:nvPr/>
        </p:nvSpPr>
        <p:spPr>
          <a:xfrm>
            <a:off x="3028877" y="2621982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Mishnah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oral tradition written c.200</a:t>
            </a:r>
            <a:r>
              <a:rPr lang="en-US" sz="3200" dirty="0"/>
              <a:t>AD</a:t>
            </a:r>
          </a:p>
        </p:txBody>
      </p:sp>
      <p:sp>
        <p:nvSpPr>
          <p:cNvPr id="15" name="TextBox 14" descr=" 15"/>
          <p:cNvSpPr txBox="1"/>
          <p:nvPr/>
        </p:nvSpPr>
        <p:spPr>
          <a:xfrm>
            <a:off x="3028876" y="4536831"/>
            <a:ext cx="3804167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Talmud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600" dirty="0"/>
              <a:t>Rabbinic teachings on the (c.200-500)</a:t>
            </a:r>
            <a:endParaRPr lang="en-US" sz="3200" dirty="0"/>
          </a:p>
        </p:txBody>
      </p:sp>
      <p:sp>
        <p:nvSpPr>
          <p:cNvPr id="16" name="TextBox 15" descr=" 16"/>
          <p:cNvSpPr txBox="1"/>
          <p:nvPr/>
        </p:nvSpPr>
        <p:spPr>
          <a:xfrm>
            <a:off x="3028875" y="1322686"/>
            <a:ext cx="380416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 </a:t>
            </a:r>
            <a:r>
              <a:rPr lang="en-US" sz="3600" b="1" dirty="0">
                <a:solidFill>
                  <a:srgbClr val="FF0000"/>
                </a:solidFill>
              </a:rPr>
              <a:t>“</a:t>
            </a:r>
            <a:r>
              <a:rPr lang="en-US" sz="3600" b="1" i="1" dirty="0">
                <a:solidFill>
                  <a:srgbClr val="FF0000"/>
                </a:solidFill>
              </a:rPr>
              <a:t>Josephus</a:t>
            </a:r>
            <a:r>
              <a:rPr lang="en-US" sz="3600" b="1" dirty="0">
                <a:solidFill>
                  <a:srgbClr val="FF0000"/>
                </a:solidFill>
              </a:rPr>
              <a:t>” </a:t>
            </a:r>
            <a:r>
              <a:rPr lang="mr-IN" sz="3600" dirty="0"/>
              <a:t>–</a:t>
            </a:r>
            <a:endParaRPr lang="en-US" sz="3600" dirty="0"/>
          </a:p>
          <a:p>
            <a:pPr algn="ctr"/>
            <a:r>
              <a:rPr lang="en-US" sz="3200" spc="-150" dirty="0"/>
              <a:t>1</a:t>
            </a:r>
            <a:r>
              <a:rPr lang="en-US" sz="3200" spc="-150" baseline="30000" dirty="0"/>
              <a:t>st</a:t>
            </a:r>
            <a:r>
              <a:rPr lang="en-US" sz="3200" spc="-150" dirty="0"/>
              <a:t> Cent. Jewish historian</a:t>
            </a:r>
          </a:p>
        </p:txBody>
      </p:sp>
      <p:sp>
        <p:nvSpPr>
          <p:cNvPr id="12" name="TextBox 11" descr=" 14"/>
          <p:cNvSpPr txBox="1"/>
          <p:nvPr/>
        </p:nvSpPr>
        <p:spPr>
          <a:xfrm>
            <a:off x="7695885" y="1899231"/>
            <a:ext cx="2293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Sanhedrin</a:t>
            </a:r>
          </a:p>
        </p:txBody>
      </p:sp>
      <p:sp>
        <p:nvSpPr>
          <p:cNvPr id="14" name="Rectangle 13" descr=" 2"/>
          <p:cNvSpPr/>
          <p:nvPr/>
        </p:nvSpPr>
        <p:spPr>
          <a:xfrm>
            <a:off x="7950325" y="2454394"/>
            <a:ext cx="37576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Was Paul a member?</a:t>
            </a:r>
            <a:endParaRPr lang="en-US" sz="3200" dirty="0"/>
          </a:p>
        </p:txBody>
      </p:sp>
      <p:sp>
        <p:nvSpPr>
          <p:cNvPr id="19" name="TextBox 18" descr=" 17"/>
          <p:cNvSpPr txBox="1"/>
          <p:nvPr/>
        </p:nvSpPr>
        <p:spPr>
          <a:xfrm>
            <a:off x="7950325" y="4301299"/>
            <a:ext cx="3749961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/>
              <a:t>(Acts 26:1-11) </a:t>
            </a:r>
            <a:endParaRPr lang="en-US" sz="4400" dirty="0"/>
          </a:p>
        </p:txBody>
      </p:sp>
      <p:sp>
        <p:nvSpPr>
          <p:cNvPr id="17" name="Rectangle 16" descr=" 19"/>
          <p:cNvSpPr/>
          <p:nvPr/>
        </p:nvSpPr>
        <p:spPr>
          <a:xfrm>
            <a:off x="7950325" y="3063460"/>
            <a:ext cx="3539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/>
              <a:t>Implications for age</a:t>
            </a:r>
            <a:endParaRPr lang="en-US" sz="3200" dirty="0"/>
          </a:p>
        </p:txBody>
      </p:sp>
      <p:sp>
        <p:nvSpPr>
          <p:cNvPr id="18" name="Rectangle 17" descr=" 20"/>
          <p:cNvSpPr/>
          <p:nvPr/>
        </p:nvSpPr>
        <p:spPr>
          <a:xfrm>
            <a:off x="8680703" y="3478456"/>
            <a:ext cx="3029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/>
              <a:t>and for marriage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6033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</a:rPr>
                <a:t>Points for home</a:t>
              </a:r>
            </a:p>
          </p:txBody>
        </p:sp>
      </p:grp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</a:rPr>
                <a:t>Points for home</a:t>
              </a: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974079" y="1531191"/>
            <a:ext cx="5247931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“I am the least of the apostles, unworthy to be called an apostle, because I persecuted the church of God</a:t>
            </a:r>
            <a:r>
              <a:rPr lang="en-US" sz="3200" dirty="0"/>
              <a:t>.”</a:t>
            </a:r>
          </a:p>
          <a:p>
            <a:pPr algn="ctr"/>
            <a:r>
              <a:rPr lang="en-US" sz="3200" dirty="0"/>
              <a:t>(1 Cor. 15:9) </a:t>
            </a: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212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descr=" 7"/>
          <p:cNvGrpSpPr/>
          <p:nvPr/>
        </p:nvGrpSpPr>
        <p:grpSpPr>
          <a:xfrm>
            <a:off x="461743" y="972672"/>
            <a:ext cx="4318000" cy="5215185"/>
            <a:chOff x="461743" y="286871"/>
            <a:chExt cx="4318000" cy="4889286"/>
          </a:xfrm>
        </p:grpSpPr>
        <p:sp>
          <p:nvSpPr>
            <p:cNvPr id="9" name="Rectangle 8"/>
            <p:cNvSpPr/>
            <p:nvPr/>
          </p:nvSpPr>
          <p:spPr>
            <a:xfrm>
              <a:off x="461743" y="286871"/>
              <a:ext cx="4318000" cy="4889286"/>
            </a:xfrm>
            <a:prstGeom prst="rect">
              <a:avLst/>
            </a:prstGeom>
            <a:solidFill>
              <a:srgbClr val="FCFCFC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1743" y="416858"/>
              <a:ext cx="43180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prstClr val="black"/>
                  </a:solidFill>
                </a:rPr>
                <a:t>Points for home</a:t>
              </a:r>
            </a:p>
          </p:txBody>
        </p:sp>
      </p:grpSp>
      <p:sp>
        <p:nvSpPr>
          <p:cNvPr id="6" name="TextBox 5" descr=" 11"/>
          <p:cNvSpPr txBox="1"/>
          <p:nvPr/>
        </p:nvSpPr>
        <p:spPr>
          <a:xfrm>
            <a:off x="5974079" y="1531191"/>
            <a:ext cx="5247931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“I am the least of the apostles, unworthy to be called an apostle, because I persecuted the church of God</a:t>
            </a:r>
            <a:r>
              <a:rPr lang="en-US" sz="3200" dirty="0"/>
              <a:t>.”</a:t>
            </a:r>
          </a:p>
          <a:p>
            <a:pPr algn="ctr"/>
            <a:r>
              <a:rPr lang="en-US" sz="3200" dirty="0"/>
              <a:t>(1 Cor. 15:9) </a:t>
            </a:r>
          </a:p>
        </p:txBody>
      </p:sp>
      <p:sp>
        <p:nvSpPr>
          <p:cNvPr id="8" name="TextBox 7" descr=" 14"/>
          <p:cNvSpPr txBox="1"/>
          <p:nvPr/>
        </p:nvSpPr>
        <p:spPr>
          <a:xfrm>
            <a:off x="5578008" y="4455930"/>
            <a:ext cx="6040072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rgbClr val="FF0000"/>
                </a:solidFill>
              </a:rPr>
              <a:t>  Remember: </a:t>
            </a:r>
          </a:p>
          <a:p>
            <a:pPr algn="ctr"/>
            <a:r>
              <a:rPr lang="en-US" sz="4000" spc="-150" dirty="0">
                <a:solidFill>
                  <a:srgbClr val="FF0000"/>
                </a:solidFill>
              </a:rPr>
              <a:t>Our worst doesn’t touch Paul’s</a:t>
            </a:r>
          </a:p>
        </p:txBody>
      </p:sp>
      <p:pic>
        <p:nvPicPr>
          <p:cNvPr id="2" name="Picture 1" descr="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98" y="1932052"/>
            <a:ext cx="3489890" cy="400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0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492602" y="1111323"/>
            <a:ext cx="587629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sz="3600" i="1" spc="-150" dirty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In Him (Jesus) we have redemption through His blood, the forgiveness of sins, in accordance with the riches of God’s grace</a:t>
            </a:r>
            <a:r>
              <a:rPr lang="en-US" sz="3600" dirty="0"/>
              <a:t>”</a:t>
            </a:r>
          </a:p>
          <a:p>
            <a:pPr lvl="0" algn="ctr"/>
            <a:r>
              <a:rPr lang="en-US" sz="3600" dirty="0"/>
              <a:t>(Eph. 1:7)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prstClr val="black"/>
                    </a:solidFill>
                  </a:rPr>
                  <a:t>Points for home</a:t>
                </a: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376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492602" y="1111323"/>
            <a:ext cx="5876290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en-US" sz="3600" i="1" spc="-150" dirty="0">
                <a:solidFill>
                  <a:prstClr val="black"/>
                </a:solidFill>
              </a:rPr>
              <a:t>“</a:t>
            </a:r>
            <a:r>
              <a:rPr lang="en-US" sz="3600" i="1" dirty="0"/>
              <a:t>In Him (Jesus) we have redemption through His blood, the forgiveness of sins, in accordance with the riches of God’s grace</a:t>
            </a:r>
            <a:r>
              <a:rPr lang="en-US" sz="3600" dirty="0"/>
              <a:t>”</a:t>
            </a:r>
          </a:p>
          <a:p>
            <a:pPr lvl="0" algn="ctr"/>
            <a:r>
              <a:rPr lang="en-US" sz="3600" dirty="0"/>
              <a:t>(Eph. 1:7)</a:t>
            </a:r>
            <a:endParaRPr lang="en-US" sz="3600" spc="-150" dirty="0">
              <a:solidFill>
                <a:prstClr val="black"/>
              </a:solidFill>
            </a:endParaRPr>
          </a:p>
        </p:txBody>
      </p:sp>
      <p:sp>
        <p:nvSpPr>
          <p:cNvPr id="8" name="TextBox 7" descr=" 12"/>
          <p:cNvSpPr txBox="1"/>
          <p:nvPr/>
        </p:nvSpPr>
        <p:spPr>
          <a:xfrm>
            <a:off x="5405077" y="5084337"/>
            <a:ext cx="5963815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>
                <a:solidFill>
                  <a:srgbClr val="FF0000"/>
                </a:solidFill>
              </a:rPr>
              <a:t>God’s best covers </a:t>
            </a:r>
            <a:r>
              <a:rPr lang="en-US" sz="4000" spc="-150">
                <a:solidFill>
                  <a:srgbClr val="FF0000"/>
                </a:solidFill>
              </a:rPr>
              <a:t>our worst!</a:t>
            </a:r>
            <a:endParaRPr lang="en-US" sz="4000" spc="-150" dirty="0">
              <a:solidFill>
                <a:srgbClr val="FF0000"/>
              </a:solidFill>
            </a:endParaRPr>
          </a:p>
        </p:txBody>
      </p:sp>
      <p:grpSp>
        <p:nvGrpSpPr>
          <p:cNvPr id="2" name="Group 1" descr=" 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prstClr val="black"/>
                    </a:solidFill>
                  </a:rPr>
                  <a:t>Points for home</a:t>
                </a: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6531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9075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955783" y="2080581"/>
            <a:ext cx="5267291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/>
              <a:t>Stephen: “Lord</a:t>
            </a:r>
            <a:r>
              <a:rPr lang="en-US" sz="3600" i="1" dirty="0"/>
              <a:t>, do not hold this sin against them</a:t>
            </a:r>
            <a:r>
              <a:rPr lang="en-US" sz="3600" dirty="0"/>
              <a:t>”</a:t>
            </a:r>
          </a:p>
          <a:p>
            <a:pPr algn="ctr"/>
            <a:r>
              <a:rPr lang="en-US" sz="3600" dirty="0"/>
              <a:t>(Acts 7:60) </a:t>
            </a:r>
            <a:endParaRPr lang="en-US" sz="4000" dirty="0"/>
          </a:p>
        </p:txBody>
      </p:sp>
      <p:grpSp>
        <p:nvGrpSpPr>
          <p:cNvPr id="12" name="Group 11" descr=" 1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prstClr val="black"/>
                    </a:solidFill>
                  </a:rPr>
                  <a:t>Points for home</a:t>
                </a:r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8211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 descr=" 11"/>
          <p:cNvSpPr txBox="1"/>
          <p:nvPr/>
        </p:nvSpPr>
        <p:spPr>
          <a:xfrm>
            <a:off x="5955783" y="2080581"/>
            <a:ext cx="5267291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i="1"/>
              <a:t>Stephen: “Lord</a:t>
            </a:r>
            <a:r>
              <a:rPr lang="en-US" sz="3600" i="1" dirty="0"/>
              <a:t>, do not hold this sin against them</a:t>
            </a:r>
            <a:r>
              <a:rPr lang="en-US" sz="3600" dirty="0"/>
              <a:t>”</a:t>
            </a:r>
          </a:p>
          <a:p>
            <a:pPr algn="ctr"/>
            <a:r>
              <a:rPr lang="en-US" sz="3600" dirty="0"/>
              <a:t>(Acts 7:60) </a:t>
            </a:r>
            <a:endParaRPr lang="en-US" sz="4000" dirty="0"/>
          </a:p>
        </p:txBody>
      </p:sp>
      <p:sp>
        <p:nvSpPr>
          <p:cNvPr id="8" name="TextBox 7" descr=" 14"/>
          <p:cNvSpPr txBox="1"/>
          <p:nvPr/>
        </p:nvSpPr>
        <p:spPr>
          <a:xfrm>
            <a:off x="6266360" y="4351249"/>
            <a:ext cx="464613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spc="-150" dirty="0">
                <a:solidFill>
                  <a:srgbClr val="FF0000"/>
                </a:solidFill>
              </a:rPr>
              <a:t>Wow</a:t>
            </a:r>
            <a:r>
              <a:rPr lang="mr-IN" sz="4000" spc="-150" dirty="0">
                <a:solidFill>
                  <a:srgbClr val="FF0000"/>
                </a:solidFill>
              </a:rPr>
              <a:t>…</a:t>
            </a:r>
            <a:endParaRPr lang="en-US" sz="4000" spc="-150" dirty="0">
              <a:solidFill>
                <a:srgbClr val="FF0000"/>
              </a:solidFill>
            </a:endParaRPr>
          </a:p>
        </p:txBody>
      </p:sp>
      <p:grpSp>
        <p:nvGrpSpPr>
          <p:cNvPr id="12" name="Group 11" descr=" 12"/>
          <p:cNvGrpSpPr/>
          <p:nvPr/>
        </p:nvGrpSpPr>
        <p:grpSpPr>
          <a:xfrm>
            <a:off x="461743" y="972672"/>
            <a:ext cx="4318000" cy="5215185"/>
            <a:chOff x="461743" y="972672"/>
            <a:chExt cx="4318000" cy="5215185"/>
          </a:xfrm>
        </p:grpSpPr>
        <p:grpSp>
          <p:nvGrpSpPr>
            <p:cNvPr id="13" name="Group 12"/>
            <p:cNvGrpSpPr/>
            <p:nvPr/>
          </p:nvGrpSpPr>
          <p:grpSpPr>
            <a:xfrm>
              <a:off x="461743" y="972672"/>
              <a:ext cx="4318000" cy="5215185"/>
              <a:chOff x="461743" y="286871"/>
              <a:chExt cx="4318000" cy="4889286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461743" y="286871"/>
                <a:ext cx="4318000" cy="4889286"/>
              </a:xfrm>
              <a:prstGeom prst="rect">
                <a:avLst/>
              </a:prstGeom>
              <a:solidFill>
                <a:srgbClr val="FCFCF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61743" y="416858"/>
                <a:ext cx="431800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400" b="1" dirty="0">
                    <a:solidFill>
                      <a:prstClr val="black"/>
                    </a:solidFill>
                  </a:rPr>
                  <a:t>Points for home</a:t>
                </a:r>
              </a:p>
            </p:txBody>
          </p:sp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5798" y="1932052"/>
              <a:ext cx="3489890" cy="4005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867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4050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171" y="259742"/>
            <a:ext cx="4765101" cy="619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 descr=" 6"/>
          <p:cNvSpPr txBox="1"/>
          <p:nvPr/>
        </p:nvSpPr>
        <p:spPr>
          <a:xfrm>
            <a:off x="8680703" y="681480"/>
            <a:ext cx="3293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spc="-150">
                <a:solidFill>
                  <a:srgbClr val="002060"/>
                </a:solidFill>
              </a:rPr>
              <a:t>INITIAL INTERVIEW (p.2)</a:t>
            </a:r>
            <a:endParaRPr lang="en-US" sz="2800" spc="-150" dirty="0">
              <a:solidFill>
                <a:srgbClr val="002060"/>
              </a:solidFill>
            </a:endParaRPr>
          </a:p>
        </p:txBody>
      </p:sp>
      <p:pic>
        <p:nvPicPr>
          <p:cNvPr id="9" name="Picture 8" descr="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59" y="198640"/>
            <a:ext cx="1707333" cy="195935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Box 22" descr=" 23"/>
          <p:cNvSpPr txBox="1"/>
          <p:nvPr/>
        </p:nvSpPr>
        <p:spPr>
          <a:xfrm>
            <a:off x="7600459" y="1057692"/>
            <a:ext cx="4312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150" dirty="0">
                <a:solidFill>
                  <a:srgbClr val="002060"/>
                </a:solidFill>
              </a:rPr>
              <a:t>Fam. Hist. -</a:t>
            </a:r>
          </a:p>
        </p:txBody>
      </p:sp>
      <p:sp>
        <p:nvSpPr>
          <p:cNvPr id="10" name="TextBox 9" descr=" 24"/>
          <p:cNvSpPr txBox="1"/>
          <p:nvPr/>
        </p:nvSpPr>
        <p:spPr>
          <a:xfrm>
            <a:off x="7672673" y="157322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Rom. citizen</a:t>
            </a:r>
          </a:p>
        </p:txBody>
      </p:sp>
      <p:grpSp>
        <p:nvGrpSpPr>
          <p:cNvPr id="12" name="Group 11" descr=" 12"/>
          <p:cNvGrpSpPr/>
          <p:nvPr/>
        </p:nvGrpSpPr>
        <p:grpSpPr>
          <a:xfrm>
            <a:off x="1144429" y="2275938"/>
            <a:ext cx="4620197" cy="4335285"/>
            <a:chOff x="1144429" y="2275938"/>
            <a:chExt cx="4620197" cy="433528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4429" y="2275938"/>
              <a:ext cx="4620197" cy="433528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87621" y="4835363"/>
              <a:ext cx="1098488" cy="1260638"/>
            </a:xfrm>
            <a:prstGeom prst="rect">
              <a:avLst/>
            </a:prstGeom>
            <a:ln w="38100">
              <a:solidFill>
                <a:schemeClr val="bg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1" name="TextBox 10" descr=" 26"/>
          <p:cNvSpPr txBox="1"/>
          <p:nvPr/>
        </p:nvSpPr>
        <p:spPr>
          <a:xfrm>
            <a:off x="7672673" y="2027501"/>
            <a:ext cx="381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Born Tarsus, Cilicia</a:t>
            </a:r>
          </a:p>
        </p:txBody>
      </p:sp>
    </p:spTree>
    <p:extLst>
      <p:ext uri="{BB962C8B-B14F-4D97-AF65-F5344CB8AC3E}">
        <p14:creationId xmlns:p14="http://schemas.microsoft.com/office/powerpoint/2010/main" val="3065489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2653</Words>
  <Application>Microsoft Office PowerPoint</Application>
  <PresentationFormat>Widescreen</PresentationFormat>
  <Paragraphs>582</Paragraphs>
  <Slides>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7" baseType="lpstr">
      <vt:lpstr>Arial</vt:lpstr>
      <vt:lpstr>Calibri</vt:lpstr>
      <vt:lpstr>Calibri Light</vt:lpstr>
      <vt:lpstr>Mangal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Jimmy</cp:lastModifiedBy>
  <cp:revision>50</cp:revision>
  <cp:lastPrinted>2017-04-01T21:45:03Z</cp:lastPrinted>
  <dcterms:created xsi:type="dcterms:W3CDTF">2017-04-01T21:12:44Z</dcterms:created>
  <dcterms:modified xsi:type="dcterms:W3CDTF">2017-04-25T19:22:42Z</dcterms:modified>
</cp:coreProperties>
</file>