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2"/>
  </p:notesMasterIdLst>
  <p:sldIdLst>
    <p:sldId id="351" r:id="rId2"/>
    <p:sldId id="514" r:id="rId3"/>
    <p:sldId id="515" r:id="rId4"/>
    <p:sldId id="516" r:id="rId5"/>
    <p:sldId id="556" r:id="rId6"/>
    <p:sldId id="557" r:id="rId7"/>
    <p:sldId id="517" r:id="rId8"/>
    <p:sldId id="518" r:id="rId9"/>
    <p:sldId id="519" r:id="rId10"/>
    <p:sldId id="538" r:id="rId11"/>
    <p:sldId id="539" r:id="rId12"/>
    <p:sldId id="520" r:id="rId13"/>
    <p:sldId id="540" r:id="rId14"/>
    <p:sldId id="541" r:id="rId15"/>
    <p:sldId id="559" r:id="rId16"/>
    <p:sldId id="560" r:id="rId17"/>
    <p:sldId id="561" r:id="rId18"/>
    <p:sldId id="562" r:id="rId19"/>
    <p:sldId id="542" r:id="rId20"/>
    <p:sldId id="543" r:id="rId21"/>
    <p:sldId id="544" r:id="rId22"/>
    <p:sldId id="564" r:id="rId23"/>
    <p:sldId id="545" r:id="rId24"/>
    <p:sldId id="546" r:id="rId25"/>
    <p:sldId id="547" r:id="rId26"/>
    <p:sldId id="548" r:id="rId27"/>
    <p:sldId id="549" r:id="rId28"/>
    <p:sldId id="550" r:id="rId29"/>
    <p:sldId id="551" r:id="rId30"/>
    <p:sldId id="566" r:id="rId31"/>
    <p:sldId id="567" r:id="rId32"/>
    <p:sldId id="554" r:id="rId33"/>
    <p:sldId id="552" r:id="rId34"/>
    <p:sldId id="553" r:id="rId35"/>
    <p:sldId id="314" r:id="rId36"/>
    <p:sldId id="569" r:id="rId37"/>
    <p:sldId id="570" r:id="rId38"/>
    <p:sldId id="345" r:id="rId39"/>
    <p:sldId id="346" r:id="rId40"/>
    <p:sldId id="53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4658"/>
    <a:srgbClr val="FFFFFF"/>
    <a:srgbClr val="C9DE8B"/>
    <a:srgbClr val="EEF13C"/>
    <a:srgbClr val="7A4091"/>
    <a:srgbClr val="595959"/>
    <a:srgbClr val="000000"/>
    <a:srgbClr val="549E39"/>
    <a:srgbClr val="DED7CD"/>
    <a:srgbClr val="FCFC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04"/>
    <p:restoredTop sz="86401"/>
  </p:normalViewPr>
  <p:slideViewPr>
    <p:cSldViewPr snapToGrid="0" snapToObjects="1" showGuides="1">
      <p:cViewPr>
        <p:scale>
          <a:sx n="73" d="100"/>
          <a:sy n="73" d="100"/>
        </p:scale>
        <p:origin x="108" y="144"/>
      </p:cViewPr>
      <p:guideLst>
        <p:guide orient="horz" pos="2160"/>
        <p:guide pos="3840"/>
      </p:guideLst>
    </p:cSldViewPr>
  </p:slideViewPr>
  <p:outlineViewPr>
    <p:cViewPr>
      <p:scale>
        <a:sx n="33" d="100"/>
        <a:sy n="33" d="100"/>
      </p:scale>
      <p:origin x="0" y="-360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34788D-3C2C-1842-8DF6-B4814FFCDF3D}" type="datetimeFigureOut">
              <a:rPr lang="en-US" smtClean="0"/>
              <a:t>11/7/2016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82B44C-62C0-1F4D-ADD5-403E49FC67F0}" type="slidenum">
              <a:rPr lang="en-US" smtClean="0"/>
              <a:t>‹#›</a:t>
            </a:fld>
            <a:endParaRPr lang="en-US"/>
          </a:p>
        </p:txBody>
      </p:sp>
    </p:spTree>
    <p:extLst>
      <p:ext uri="{BB962C8B-B14F-4D97-AF65-F5344CB8AC3E}">
        <p14:creationId xmlns:p14="http://schemas.microsoft.com/office/powerpoint/2010/main" val="310837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E90EFD-3C68-9D44-8F8F-0D067C6156B7}"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540375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E90EFD-3C68-9D44-8F8F-0D067C6156B7}"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830074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E90EFD-3C68-9D44-8F8F-0D067C6156B7}"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1005056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E90EFD-3C68-9D44-8F8F-0D067C6156B7}"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382819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E90EFD-3C68-9D44-8F8F-0D067C6156B7}" type="datetimeFigureOut">
              <a:rPr lang="en-US" smtClean="0"/>
              <a:t>11/7/2016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191254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E90EFD-3C68-9D44-8F8F-0D067C6156B7}" type="datetimeFigureOut">
              <a:rPr lang="en-US" smtClean="0"/>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1779501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E90EFD-3C68-9D44-8F8F-0D067C6156B7}" type="datetimeFigureOut">
              <a:rPr lang="en-US" smtClean="0"/>
              <a:t>11/7/2016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69580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E90EFD-3C68-9D44-8F8F-0D067C6156B7}" type="datetimeFigureOut">
              <a:rPr lang="en-US" smtClean="0"/>
              <a:t>11/7/2016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1207653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E90EFD-3C68-9D44-8F8F-0D067C6156B7}" type="datetimeFigureOut">
              <a:rPr lang="en-US" smtClean="0"/>
              <a:t>11/7/2016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1166746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E90EFD-3C68-9D44-8F8F-0D067C6156B7}" type="datetimeFigureOut">
              <a:rPr lang="en-US" smtClean="0"/>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82800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E90EFD-3C68-9D44-8F8F-0D067C6156B7}" type="datetimeFigureOut">
              <a:rPr lang="en-US" smtClean="0"/>
              <a:t>11/7/2016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9DB53E-6806-A340-BF01-480A5EE49D47}" type="slidenum">
              <a:rPr lang="en-US" smtClean="0"/>
              <a:t>‹#›</a:t>
            </a:fld>
            <a:endParaRPr lang="en-US"/>
          </a:p>
        </p:txBody>
      </p:sp>
    </p:spTree>
    <p:extLst>
      <p:ext uri="{BB962C8B-B14F-4D97-AF65-F5344CB8AC3E}">
        <p14:creationId xmlns:p14="http://schemas.microsoft.com/office/powerpoint/2010/main" val="517530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E90EFD-3C68-9D44-8F8F-0D067C6156B7}" type="datetimeFigureOut">
              <a:rPr lang="en-US" smtClean="0"/>
              <a:t>11/7/2016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9DB53E-6806-A340-BF01-480A5EE49D47}" type="slidenum">
              <a:rPr lang="en-US" smtClean="0"/>
              <a:t>‹#›</a:t>
            </a:fld>
            <a:endParaRPr lang="en-US"/>
          </a:p>
        </p:txBody>
      </p:sp>
    </p:spTree>
    <p:extLst>
      <p:ext uri="{BB962C8B-B14F-4D97-AF65-F5344CB8AC3E}">
        <p14:creationId xmlns:p14="http://schemas.microsoft.com/office/powerpoint/2010/main" val="5150857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3.wdp"/><Relationship Id="rId3" Type="http://schemas.openxmlformats.org/officeDocument/2006/relationships/image" Target="../media/image2.tiff"/><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image" Target="../media/image1.tiff"/><Relationship Id="rId16" Type="http://schemas.microsoft.com/office/2007/relationships/hdphoto" Target="../media/hdphoto4.wdp"/><Relationship Id="rId1" Type="http://schemas.openxmlformats.org/officeDocument/2006/relationships/slideLayout" Target="../slideLayouts/slideLayout7.xml"/><Relationship Id="rId6" Type="http://schemas.openxmlformats.org/officeDocument/2006/relationships/image" Target="../media/image4.tiff"/><Relationship Id="rId11" Type="http://schemas.openxmlformats.org/officeDocument/2006/relationships/image" Target="../media/image8.tiff"/><Relationship Id="rId5" Type="http://schemas.microsoft.com/office/2007/relationships/hdphoto" Target="../media/hdphoto1.wdp"/><Relationship Id="rId15" Type="http://schemas.openxmlformats.org/officeDocument/2006/relationships/image" Target="../media/image11.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tiff"/><Relationship Id="rId1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tiff"/><Relationship Id="rId18" Type="http://schemas.microsoft.com/office/2007/relationships/hdphoto" Target="../media/hdphoto4.wdp"/><Relationship Id="rId3" Type="http://schemas.openxmlformats.org/officeDocument/2006/relationships/image" Target="../media/image12.tiff"/><Relationship Id="rId7" Type="http://schemas.openxmlformats.org/officeDocument/2006/relationships/image" Target="../media/image5.png"/><Relationship Id="rId12" Type="http://schemas.openxmlformats.org/officeDocument/2006/relationships/image" Target="../media/image6.tiff"/><Relationship Id="rId17" Type="http://schemas.openxmlformats.org/officeDocument/2006/relationships/image" Target="../media/image11.png"/><Relationship Id="rId2" Type="http://schemas.openxmlformats.org/officeDocument/2006/relationships/image" Target="../media/image2.tiff"/><Relationship Id="rId16" Type="http://schemas.openxmlformats.org/officeDocument/2006/relationships/image" Target="../media/image10.png"/><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4.tiff"/><Relationship Id="rId5" Type="http://schemas.openxmlformats.org/officeDocument/2006/relationships/image" Target="../media/image7.png"/><Relationship Id="rId15" Type="http://schemas.microsoft.com/office/2007/relationships/hdphoto" Target="../media/hdphoto3.wdp"/><Relationship Id="rId10" Type="http://schemas.openxmlformats.org/officeDocument/2006/relationships/image" Target="../media/image14.png"/><Relationship Id="rId4" Type="http://schemas.openxmlformats.org/officeDocument/2006/relationships/image" Target="../media/image13.tiff"/><Relationship Id="rId9" Type="http://schemas.openxmlformats.org/officeDocument/2006/relationships/image" Target="../media/image1.tiff"/><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tiff"/><Relationship Id="rId13" Type="http://schemas.microsoft.com/office/2007/relationships/hdphoto" Target="../media/hdphoto3.wdp"/><Relationship Id="rId3" Type="http://schemas.openxmlformats.org/officeDocument/2006/relationships/image" Target="../media/image12.tiff"/><Relationship Id="rId7" Type="http://schemas.microsoft.com/office/2007/relationships/hdphoto" Target="../media/hdphoto1.wdp"/><Relationship Id="rId12" Type="http://schemas.openxmlformats.org/officeDocument/2006/relationships/image" Target="../media/image9.png"/><Relationship Id="rId2" Type="http://schemas.openxmlformats.org/officeDocument/2006/relationships/image" Target="../media/image2.tiff"/><Relationship Id="rId16" Type="http://schemas.microsoft.com/office/2007/relationships/hdphoto" Target="../media/hdphoto4.wdp"/><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8.tiff"/><Relationship Id="rId5" Type="http://schemas.openxmlformats.org/officeDocument/2006/relationships/image" Target="../media/image1.tiff"/><Relationship Id="rId15" Type="http://schemas.openxmlformats.org/officeDocument/2006/relationships/image" Target="../media/image11.png"/><Relationship Id="rId10" Type="http://schemas.openxmlformats.org/officeDocument/2006/relationships/image" Target="../media/image7.png"/><Relationship Id="rId4" Type="http://schemas.openxmlformats.org/officeDocument/2006/relationships/image" Target="../media/image13.tiff"/><Relationship Id="rId9" Type="http://schemas.openxmlformats.org/officeDocument/2006/relationships/image" Target="../media/image6.tiff"/><Relationship Id="rId1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hdphoto" Target="../media/hdphoto2.wdp"/><Relationship Id="rId13" Type="http://schemas.microsoft.com/office/2007/relationships/hdphoto" Target="../media/hdphoto3.wdp"/><Relationship Id="rId3" Type="http://schemas.openxmlformats.org/officeDocument/2006/relationships/image" Target="../media/image2.tiff"/><Relationship Id="rId7" Type="http://schemas.openxmlformats.org/officeDocument/2006/relationships/image" Target="../media/image5.png"/><Relationship Id="rId12" Type="http://schemas.openxmlformats.org/officeDocument/2006/relationships/image" Target="../media/image9.png"/><Relationship Id="rId2" Type="http://schemas.openxmlformats.org/officeDocument/2006/relationships/image" Target="../media/image1.tiff"/><Relationship Id="rId16" Type="http://schemas.microsoft.com/office/2007/relationships/hdphoto" Target="../media/hdphoto4.wdp"/><Relationship Id="rId1" Type="http://schemas.openxmlformats.org/officeDocument/2006/relationships/slideLayout" Target="../slideLayouts/slideLayout7.xml"/><Relationship Id="rId6" Type="http://schemas.openxmlformats.org/officeDocument/2006/relationships/image" Target="../media/image4.tiff"/><Relationship Id="rId11" Type="http://schemas.openxmlformats.org/officeDocument/2006/relationships/image" Target="../media/image8.tiff"/><Relationship Id="rId5" Type="http://schemas.microsoft.com/office/2007/relationships/hdphoto" Target="../media/hdphoto1.wdp"/><Relationship Id="rId15" Type="http://schemas.openxmlformats.org/officeDocument/2006/relationships/image" Target="../media/image11.png"/><Relationship Id="rId10" Type="http://schemas.openxmlformats.org/officeDocument/2006/relationships/image" Target="../media/image7.png"/><Relationship Id="rId4" Type="http://schemas.openxmlformats.org/officeDocument/2006/relationships/image" Target="../media/image3.png"/><Relationship Id="rId9" Type="http://schemas.openxmlformats.org/officeDocument/2006/relationships/image" Target="../media/image6.tiff"/><Relationship Id="rId1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tiff"/><Relationship Id="rId1" Type="http://schemas.openxmlformats.org/officeDocument/2006/relationships/slideLayout" Target="../slideLayouts/slideLayout7.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2"/>
          <a:stretch>
            <a:fillRect/>
          </a:stretch>
        </p:blipFill>
        <p:spPr>
          <a:xfrm>
            <a:off x="467557" y="413956"/>
            <a:ext cx="5067300" cy="6030087"/>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V="1">
            <a:off x="0" y="-1"/>
            <a:ext cx="12192000" cy="2579915"/>
          </a:xfrm>
          <a:prstGeom prst="rect">
            <a:avLst/>
          </a:prstGeom>
        </p:spPr>
      </p:pic>
      <p:pic>
        <p:nvPicPr>
          <p:cNvPr id="4" name="Picture 3"/>
          <p:cNvPicPr>
            <a:picLocks noChangeAspect="1"/>
          </p:cNvPicPr>
          <p:nvPr/>
        </p:nvPicPr>
        <p:blipFill rotWithShape="1">
          <a:blip r:embed="rId4">
            <a:extLst>
              <a:ext uri="{BEBA8EAE-BF5A-486C-A8C5-ECC9F3942E4B}">
                <a14:imgProps xmlns:a14="http://schemas.microsoft.com/office/drawing/2010/main">
                  <a14:imgLayer r:embed="rId5">
                    <a14:imgEffect>
                      <a14:backgroundRemoval t="35556" b="100000" l="139" r="100000">
                        <a14:foregroundMark x1="97917" y1="37284" x2="98194" y2="72099"/>
                        <a14:foregroundMark x1="82778" y1="37778" x2="83889" y2="79506"/>
                        <a14:foregroundMark x1="66250" y1="37531" x2="66389" y2="81235"/>
                        <a14:foregroundMark x1="51806" y1="37778" x2="48194" y2="50123"/>
                        <a14:foregroundMark x1="48472" y1="38272" x2="54306" y2="43457"/>
                        <a14:foregroundMark x1="34444" y1="40247" x2="34028" y2="84938"/>
                        <a14:foregroundMark x1="17500" y1="38519" x2="16944" y2="82963"/>
                        <a14:foregroundMark x1="1944" y1="40494" x2="3472" y2="89136"/>
                        <a14:foregroundMark x1="6528" y1="38272" x2="15000" y2="80000"/>
                        <a14:foregroundMark x1="94583" y1="38765" x2="84722" y2="79753"/>
                        <a14:foregroundMark x1="81250" y1="36790" x2="99861" y2="36049"/>
                        <a14:foregroundMark x1="80694" y1="36296" x2="9583" y2="36049"/>
                        <a14:foregroundMark x1="20972" y1="37531" x2="21111" y2="81235"/>
                        <a14:foregroundMark x1="22778" y1="37037" x2="32083" y2="37531"/>
                        <a14:foregroundMark x1="24306" y1="38025" x2="20278" y2="38272"/>
                        <a14:foregroundMark x1="31111" y1="39259" x2="31250" y2="82963"/>
                        <a14:backgroundMark x1="21806" y1="38765" x2="30694" y2="76543"/>
                        <a14:backgroundMark x1="29722" y1="39012" x2="30417" y2="63951"/>
                      </a14:backgroundRemoval>
                    </a14:imgEffect>
                  </a14:imgLayer>
                </a14:imgProps>
              </a:ext>
            </a:extLst>
          </a:blip>
          <a:srcRect t="35476"/>
          <a:stretch/>
        </p:blipFill>
        <p:spPr>
          <a:xfrm>
            <a:off x="0" y="2432956"/>
            <a:ext cx="12192000" cy="4425043"/>
          </a:xfrm>
          <a:prstGeom prst="rect">
            <a:avLst/>
          </a:prstGeom>
        </p:spPr>
      </p:pic>
      <p:pic>
        <p:nvPicPr>
          <p:cNvPr id="9" name="Picture 8"/>
          <p:cNvPicPr>
            <a:picLocks noChangeAspect="1"/>
          </p:cNvPicPr>
          <p:nvPr/>
        </p:nvPicPr>
        <p:blipFill>
          <a:blip r:embed="rId6"/>
          <a:stretch>
            <a:fillRect/>
          </a:stretch>
        </p:blipFill>
        <p:spPr>
          <a:xfrm>
            <a:off x="4584699" y="2651125"/>
            <a:ext cx="1096324" cy="1131207"/>
          </a:xfrm>
          <a:prstGeom prst="rect">
            <a:avLst/>
          </a:prstGeom>
        </p:spPr>
      </p:pic>
      <p:pic>
        <p:nvPicPr>
          <p:cNvPr id="10" name="Picture 9"/>
          <p:cNvPicPr>
            <a:picLocks noChangeAspect="1"/>
          </p:cNvPicPr>
          <p:nvPr/>
        </p:nvPicPr>
        <p:blipFill>
          <a:blip r:embed="rId7">
            <a:extLst>
              <a:ext uri="{BEBA8EAE-BF5A-486C-A8C5-ECC9F3942E4B}">
                <a14:imgProps xmlns:a14="http://schemas.microsoft.com/office/drawing/2010/main">
                  <a14:imgLayer r:embed="rId8">
                    <a14:imgEffect>
                      <a14:backgroundRemoval t="500" b="100000" l="10000" r="100000">
                        <a14:foregroundMark x1="73000" y1="44500" x2="73000" y2="44500"/>
                      </a14:backgroundRemoval>
                    </a14:imgEffect>
                  </a14:imgLayer>
                </a14:imgProps>
              </a:ext>
            </a:extLst>
          </a:blip>
          <a:stretch>
            <a:fillRect/>
          </a:stretch>
        </p:blipFill>
        <p:spPr>
          <a:xfrm>
            <a:off x="6565516" y="2642054"/>
            <a:ext cx="1140278" cy="1140278"/>
          </a:xfrm>
          <a:prstGeom prst="rect">
            <a:avLst/>
          </a:prstGeom>
        </p:spPr>
      </p:pic>
      <p:pic>
        <p:nvPicPr>
          <p:cNvPr id="13" name="Picture 12"/>
          <p:cNvPicPr>
            <a:picLocks noChangeAspect="1"/>
          </p:cNvPicPr>
          <p:nvPr/>
        </p:nvPicPr>
        <p:blipFill>
          <a:blip r:embed="rId9"/>
          <a:stretch>
            <a:fillRect/>
          </a:stretch>
        </p:blipFill>
        <p:spPr>
          <a:xfrm>
            <a:off x="8524971" y="2626632"/>
            <a:ext cx="1155700" cy="1155700"/>
          </a:xfrm>
          <a:prstGeom prst="rect">
            <a:avLst/>
          </a:prstGeom>
        </p:spPr>
      </p:pic>
      <p:sp>
        <p:nvSpPr>
          <p:cNvPr id="20" name="TextBox 19"/>
          <p:cNvSpPr txBox="1"/>
          <p:nvPr/>
        </p:nvSpPr>
        <p:spPr>
          <a:xfrm>
            <a:off x="355251" y="1752596"/>
            <a:ext cx="1665514" cy="707886"/>
          </a:xfrm>
          <a:prstGeom prst="rect">
            <a:avLst/>
          </a:prstGeom>
          <a:noFill/>
        </p:spPr>
        <p:txBody>
          <a:bodyPr wrap="square" rtlCol="0">
            <a:spAutoFit/>
          </a:bodyPr>
          <a:lstStyle/>
          <a:p>
            <a:pPr algn="ctr"/>
            <a:r>
              <a:rPr lang="en-US" sz="4000" b="1" spc="-150" smtClean="0">
                <a:solidFill>
                  <a:schemeClr val="bg1"/>
                </a:solidFill>
              </a:rPr>
              <a:t>Atheist</a:t>
            </a:r>
            <a:endParaRPr lang="en-US" sz="4000" b="1" spc="-150">
              <a:solidFill>
                <a:schemeClr val="bg1"/>
              </a:solidFill>
            </a:endParaRPr>
          </a:p>
        </p:txBody>
      </p:sp>
      <p:sp>
        <p:nvSpPr>
          <p:cNvPr id="21" name="TextBox 20"/>
          <p:cNvSpPr txBox="1"/>
          <p:nvPr/>
        </p:nvSpPr>
        <p:spPr>
          <a:xfrm>
            <a:off x="2233761" y="1752596"/>
            <a:ext cx="1996068" cy="707886"/>
          </a:xfrm>
          <a:prstGeom prst="rect">
            <a:avLst/>
          </a:prstGeom>
          <a:noFill/>
        </p:spPr>
        <p:txBody>
          <a:bodyPr wrap="square" rtlCol="0">
            <a:spAutoFit/>
          </a:bodyPr>
          <a:lstStyle/>
          <a:p>
            <a:pPr algn="ctr"/>
            <a:r>
              <a:rPr lang="en-US" sz="4000" b="1" spc="-150" dirty="0" smtClean="0">
                <a:solidFill>
                  <a:schemeClr val="bg1"/>
                </a:solidFill>
              </a:rPr>
              <a:t>Agnostic</a:t>
            </a:r>
            <a:endParaRPr lang="en-US" sz="4000" b="1" spc="-150" dirty="0">
              <a:solidFill>
                <a:schemeClr val="bg1"/>
              </a:solidFill>
            </a:endParaRPr>
          </a:p>
        </p:txBody>
      </p:sp>
      <p:sp>
        <p:nvSpPr>
          <p:cNvPr id="22" name="TextBox 21"/>
          <p:cNvSpPr txBox="1"/>
          <p:nvPr/>
        </p:nvSpPr>
        <p:spPr>
          <a:xfrm>
            <a:off x="4361369" y="1752596"/>
            <a:ext cx="1428202" cy="707886"/>
          </a:xfrm>
          <a:prstGeom prst="rect">
            <a:avLst/>
          </a:prstGeom>
          <a:noFill/>
        </p:spPr>
        <p:txBody>
          <a:bodyPr wrap="square" rtlCol="0">
            <a:spAutoFit/>
          </a:bodyPr>
          <a:lstStyle/>
          <a:p>
            <a:pPr algn="ctr"/>
            <a:r>
              <a:rPr lang="en-US" sz="4000" b="1" spc="-150" smtClean="0">
                <a:solidFill>
                  <a:schemeClr val="bg1"/>
                </a:solidFill>
              </a:rPr>
              <a:t>Hindu</a:t>
            </a:r>
            <a:endParaRPr lang="en-US" sz="4000" b="1" spc="-150">
              <a:solidFill>
                <a:schemeClr val="bg1"/>
              </a:solidFill>
            </a:endParaRPr>
          </a:p>
        </p:txBody>
      </p:sp>
      <p:sp>
        <p:nvSpPr>
          <p:cNvPr id="23" name="TextBox 22"/>
          <p:cNvSpPr txBox="1"/>
          <p:nvPr/>
        </p:nvSpPr>
        <p:spPr>
          <a:xfrm>
            <a:off x="6207945" y="1752596"/>
            <a:ext cx="1856014" cy="707886"/>
          </a:xfrm>
          <a:prstGeom prst="rect">
            <a:avLst/>
          </a:prstGeom>
          <a:noFill/>
        </p:spPr>
        <p:txBody>
          <a:bodyPr wrap="square" rtlCol="0">
            <a:spAutoFit/>
          </a:bodyPr>
          <a:lstStyle/>
          <a:p>
            <a:pPr algn="ctr"/>
            <a:r>
              <a:rPr lang="en-US" sz="4000" b="1" spc="-150" smtClean="0">
                <a:solidFill>
                  <a:schemeClr val="bg1"/>
                </a:solidFill>
              </a:rPr>
              <a:t>Muslim</a:t>
            </a:r>
            <a:endParaRPr lang="en-US" sz="4000" b="1" spc="-150" dirty="0">
              <a:solidFill>
                <a:schemeClr val="bg1"/>
              </a:solidFill>
            </a:endParaRPr>
          </a:p>
        </p:txBody>
      </p:sp>
      <p:sp>
        <p:nvSpPr>
          <p:cNvPr id="24" name="TextBox 23"/>
          <p:cNvSpPr txBox="1"/>
          <p:nvPr/>
        </p:nvSpPr>
        <p:spPr>
          <a:xfrm>
            <a:off x="7998087" y="1752596"/>
            <a:ext cx="2233029" cy="707886"/>
          </a:xfrm>
          <a:prstGeom prst="rect">
            <a:avLst/>
          </a:prstGeom>
          <a:noFill/>
        </p:spPr>
        <p:txBody>
          <a:bodyPr wrap="square" rtlCol="0">
            <a:spAutoFit/>
          </a:bodyPr>
          <a:lstStyle/>
          <a:p>
            <a:pPr algn="ctr"/>
            <a:r>
              <a:rPr lang="en-US" sz="4000" b="1" spc="-150" dirty="0" smtClean="0">
                <a:solidFill>
                  <a:schemeClr val="bg1"/>
                </a:solidFill>
              </a:rPr>
              <a:t>Buddhist</a:t>
            </a:r>
            <a:endParaRPr lang="en-US" sz="4000" b="1" spc="-150" dirty="0">
              <a:solidFill>
                <a:schemeClr val="bg1"/>
              </a:solidFill>
            </a:endParaRPr>
          </a:p>
        </p:txBody>
      </p:sp>
      <p:sp>
        <p:nvSpPr>
          <p:cNvPr id="25" name="TextBox 24"/>
          <p:cNvSpPr txBox="1"/>
          <p:nvPr/>
        </p:nvSpPr>
        <p:spPr>
          <a:xfrm>
            <a:off x="10160889" y="1132425"/>
            <a:ext cx="1911899" cy="1323439"/>
          </a:xfrm>
          <a:prstGeom prst="rect">
            <a:avLst/>
          </a:prstGeom>
          <a:noFill/>
        </p:spPr>
        <p:txBody>
          <a:bodyPr wrap="square" rtlCol="0">
            <a:spAutoFit/>
          </a:bodyPr>
          <a:lstStyle/>
          <a:p>
            <a:pPr algn="ctr"/>
            <a:r>
              <a:rPr lang="en-US" sz="4000" b="1" spc="-150" smtClean="0">
                <a:solidFill>
                  <a:schemeClr val="bg1"/>
                </a:solidFill>
              </a:rPr>
              <a:t>Jewish/Christian</a:t>
            </a:r>
            <a:endParaRPr lang="en-US" sz="4000" b="1" spc="-150" dirty="0">
              <a:solidFill>
                <a:schemeClr val="bg1"/>
              </a:solidFill>
            </a:endParaRPr>
          </a:p>
        </p:txBody>
      </p:sp>
      <p:sp>
        <p:nvSpPr>
          <p:cNvPr id="27" name="TextBox 26"/>
          <p:cNvSpPr txBox="1"/>
          <p:nvPr/>
        </p:nvSpPr>
        <p:spPr>
          <a:xfrm>
            <a:off x="2823055" y="529898"/>
            <a:ext cx="6582513" cy="769441"/>
          </a:xfrm>
          <a:prstGeom prst="rect">
            <a:avLst/>
          </a:prstGeom>
          <a:solidFill>
            <a:srgbClr val="DED7CD"/>
          </a:solidFill>
          <a:ln>
            <a:solidFill>
              <a:schemeClr val="tx1"/>
            </a:solidFill>
          </a:ln>
        </p:spPr>
        <p:txBody>
          <a:bodyPr wrap="square" rtlCol="0">
            <a:spAutoFit/>
          </a:bodyPr>
          <a:lstStyle/>
          <a:p>
            <a:pPr algn="ctr"/>
            <a:r>
              <a:rPr lang="en-US" sz="4400" b="1" spc="300" dirty="0">
                <a:solidFill>
                  <a:schemeClr val="bg1"/>
                </a:solidFill>
              </a:rPr>
              <a:t>Why I’m NOT </a:t>
            </a:r>
            <a:r>
              <a:rPr lang="is-IS" sz="4400" b="1" spc="300" dirty="0" smtClean="0">
                <a:solidFill>
                  <a:schemeClr val="bg1"/>
                </a:solidFill>
              </a:rPr>
              <a:t>…</a:t>
            </a:r>
            <a:endParaRPr lang="en-US" sz="4400" b="1" spc="300" dirty="0">
              <a:solidFill>
                <a:schemeClr val="bg1"/>
              </a:solidFill>
            </a:endParaRPr>
          </a:p>
        </p:txBody>
      </p:sp>
      <p:sp>
        <p:nvSpPr>
          <p:cNvPr id="28" name="TextBox 27"/>
          <p:cNvSpPr txBox="1"/>
          <p:nvPr/>
        </p:nvSpPr>
        <p:spPr>
          <a:xfrm>
            <a:off x="2804743" y="497239"/>
            <a:ext cx="6582513"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t>
            </a:r>
            <a:endParaRPr lang="en-US" sz="4400" b="1" spc="300" dirty="0"/>
          </a:p>
        </p:txBody>
      </p:sp>
      <p:grpSp>
        <p:nvGrpSpPr>
          <p:cNvPr id="2" name="Group 1"/>
          <p:cNvGrpSpPr/>
          <p:nvPr/>
        </p:nvGrpSpPr>
        <p:grpSpPr>
          <a:xfrm>
            <a:off x="2607108" y="2587172"/>
            <a:ext cx="1151373" cy="3000345"/>
            <a:chOff x="2607108" y="2587172"/>
            <a:chExt cx="1151373" cy="3000345"/>
          </a:xfrm>
        </p:grpSpPr>
        <p:pic>
          <p:nvPicPr>
            <p:cNvPr id="29" name="Picture 28"/>
            <p:cNvPicPr>
              <a:picLocks noChangeAspect="1"/>
            </p:cNvPicPr>
            <p:nvPr/>
          </p:nvPicPr>
          <p:blipFill rotWithShape="1">
            <a:blip r:embed="rId10">
              <a:extLst>
                <a:ext uri="{BEBA8EAE-BF5A-486C-A8C5-ECC9F3942E4B}">
                  <a14:imgProps xmlns:a14="http://schemas.microsoft.com/office/drawing/2010/main">
                    <a14:imgLayer r:embed="rId5">
                      <a14:imgEffect>
                        <a14:backgroundRemoval t="36790" b="75802" l="21111" r="31250">
                          <a14:foregroundMark x1="21944" y1="74568" x2="21944" y2="69877"/>
                        </a14:backgroundRemoval>
                      </a14:imgEffect>
                    </a14:imgLayer>
                  </a14:imgProps>
                </a:ext>
              </a:extLst>
            </a:blip>
            <a:srcRect l="21546" t="38384" r="69011" b="18658"/>
            <a:stretch/>
          </p:blipFill>
          <p:spPr>
            <a:xfrm>
              <a:off x="2607108" y="2641429"/>
              <a:ext cx="1151373" cy="2946088"/>
            </a:xfrm>
            <a:prstGeom prst="rect">
              <a:avLst/>
            </a:prstGeom>
          </p:spPr>
        </p:pic>
        <p:pic>
          <p:nvPicPr>
            <p:cNvPr id="7" name="Picture 6"/>
            <p:cNvPicPr>
              <a:picLocks noChangeAspect="1"/>
            </p:cNvPicPr>
            <p:nvPr/>
          </p:nvPicPr>
          <p:blipFill>
            <a:blip r:embed="rId11"/>
            <a:stretch>
              <a:fillRect/>
            </a:stretch>
          </p:blipFill>
          <p:spPr>
            <a:xfrm>
              <a:off x="2820227" y="2587172"/>
              <a:ext cx="658806" cy="1266371"/>
            </a:xfrm>
            <a:prstGeom prst="rect">
              <a:avLst/>
            </a:prstGeom>
          </p:spPr>
        </p:pic>
      </p:grpSp>
      <p:pic>
        <p:nvPicPr>
          <p:cNvPr id="35" name="Picture 34"/>
          <p:cNvPicPr>
            <a:picLocks noChangeAspect="1"/>
          </p:cNvPicPr>
          <p:nvPr/>
        </p:nvPicPr>
        <p:blipFill>
          <a:blip r:embed="rId9">
            <a:duotone>
              <a:prstClr val="black"/>
              <a:srgbClr val="FF0000">
                <a:tint val="45000"/>
                <a:satMod val="400000"/>
              </a:srgbClr>
            </a:duotone>
          </a:blip>
          <a:stretch>
            <a:fillRect/>
          </a:stretch>
        </p:blipFill>
        <p:spPr>
          <a:xfrm>
            <a:off x="8524971" y="2626632"/>
            <a:ext cx="1155700" cy="1155700"/>
          </a:xfrm>
          <a:prstGeom prst="rect">
            <a:avLst/>
          </a:prstGeom>
        </p:spPr>
      </p:pic>
      <p:pic>
        <p:nvPicPr>
          <p:cNvPr id="36" name="Picture 35"/>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13586" y="1703936"/>
            <a:ext cx="879453" cy="879453"/>
          </a:xfrm>
          <a:prstGeom prst="rect">
            <a:avLst/>
          </a:prstGeom>
        </p:spPr>
      </p:pic>
      <p:pic>
        <p:nvPicPr>
          <p:cNvPr id="37" name="Picture 36"/>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4989" y="1678985"/>
            <a:ext cx="879453" cy="879453"/>
          </a:xfrm>
          <a:prstGeom prst="rect">
            <a:avLst/>
          </a:prstGeom>
        </p:spPr>
      </p:pic>
      <p:sp>
        <p:nvSpPr>
          <p:cNvPr id="38" name="TextBox 37"/>
          <p:cNvSpPr txBox="1"/>
          <p:nvPr/>
        </p:nvSpPr>
        <p:spPr>
          <a:xfrm>
            <a:off x="650865" y="2858836"/>
            <a:ext cx="1077686" cy="646331"/>
          </a:xfrm>
          <a:prstGeom prst="rect">
            <a:avLst/>
          </a:prstGeom>
          <a:noFill/>
        </p:spPr>
        <p:txBody>
          <a:bodyPr wrap="square" rtlCol="0">
            <a:spAutoFit/>
          </a:bodyPr>
          <a:lstStyle/>
          <a:p>
            <a:pPr algn="ctr"/>
            <a:r>
              <a:rPr lang="en-US" sz="3600" b="1" smtClean="0"/>
              <a:t>GOD</a:t>
            </a:r>
          </a:p>
        </p:txBody>
      </p:sp>
      <p:sp>
        <p:nvSpPr>
          <p:cNvPr id="39" name="&quot;No&quot; Symbol 38"/>
          <p:cNvSpPr/>
          <p:nvPr/>
        </p:nvSpPr>
        <p:spPr>
          <a:xfrm>
            <a:off x="689156" y="2700982"/>
            <a:ext cx="990408" cy="925775"/>
          </a:xfrm>
          <a:prstGeom prst="noSmoking">
            <a:avLst>
              <a:gd name="adj" fmla="val 96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0" name="Picture 39"/>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8273785" y="1788871"/>
            <a:ext cx="879453" cy="879453"/>
          </a:xfrm>
          <a:prstGeom prst="rect">
            <a:avLst/>
          </a:prstGeom>
        </p:spPr>
      </p:pic>
      <p:pic>
        <p:nvPicPr>
          <p:cNvPr id="41" name="Picture 40"/>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8262382" y="1763920"/>
            <a:ext cx="879453" cy="879453"/>
          </a:xfrm>
          <a:prstGeom prst="rect">
            <a:avLst/>
          </a:prstGeom>
        </p:spPr>
      </p:pic>
      <p:pic>
        <p:nvPicPr>
          <p:cNvPr id="42" name="Picture 41"/>
          <p:cNvPicPr>
            <a:picLocks noChangeAspect="1"/>
          </p:cNvPicPr>
          <p:nvPr/>
        </p:nvPicPr>
        <p:blipFill>
          <a:blip r:embed="rId15">
            <a:extLst>
              <a:ext uri="{BEBA8EAE-BF5A-486C-A8C5-ECC9F3942E4B}">
                <a14:imgProps xmlns:a14="http://schemas.microsoft.com/office/drawing/2010/main">
                  <a14:imgLayer r:embed="rId16">
                    <a14:imgEffect>
                      <a14:backgroundRemoval t="0" b="99833" l="9907" r="89907"/>
                    </a14:imgEffect>
                  </a14:imgLayer>
                </a14:imgProps>
              </a:ext>
            </a:extLst>
          </a:blip>
          <a:stretch>
            <a:fillRect/>
          </a:stretch>
        </p:blipFill>
        <p:spPr>
          <a:xfrm>
            <a:off x="10553865" y="2587172"/>
            <a:ext cx="1060781" cy="1189661"/>
          </a:xfrm>
          <a:prstGeom prst="rect">
            <a:avLst/>
          </a:prstGeom>
        </p:spPr>
      </p:pic>
      <p:pic>
        <p:nvPicPr>
          <p:cNvPr id="31" name="Picture 30"/>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2865868" y="1725412"/>
            <a:ext cx="879453" cy="879453"/>
          </a:xfrm>
          <a:prstGeom prst="rect">
            <a:avLst/>
          </a:prstGeom>
        </p:spPr>
      </p:pic>
      <p:pic>
        <p:nvPicPr>
          <p:cNvPr id="32" name="Picture 31"/>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854465" y="1700461"/>
            <a:ext cx="879453" cy="879453"/>
          </a:xfrm>
          <a:prstGeom prst="rect">
            <a:avLst/>
          </a:prstGeom>
        </p:spPr>
      </p:pic>
    </p:spTree>
    <p:extLst>
      <p:ext uri="{BB962C8B-B14F-4D97-AF65-F5344CB8AC3E}">
        <p14:creationId xmlns:p14="http://schemas.microsoft.com/office/powerpoint/2010/main" val="492782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809169" y="173490"/>
            <a:ext cx="10573663" cy="1754326"/>
          </a:xfrm>
          <a:prstGeom prst="rect">
            <a:avLst/>
          </a:prstGeom>
          <a:noFill/>
          <a:ln>
            <a:noFill/>
          </a:ln>
        </p:spPr>
        <p:txBody>
          <a:bodyPr wrap="square" rtlCol="0">
            <a:spAutoFit/>
          </a:bodyPr>
          <a:lstStyle/>
          <a:p>
            <a:r>
              <a:rPr lang="en-US" sz="3600" b="1" spc="-150" dirty="0" smtClean="0">
                <a:solidFill>
                  <a:srgbClr val="FF0000"/>
                </a:solidFill>
              </a:rPr>
              <a:t>General Rule:</a:t>
            </a:r>
            <a:r>
              <a:rPr lang="en-US" sz="3600" b="1" spc="-150" dirty="0" smtClean="0"/>
              <a:t> </a:t>
            </a:r>
            <a:r>
              <a:rPr lang="en-US" sz="3600" spc="-150" dirty="0"/>
              <a:t>absent some expressed reason why it wouldn’t hold true, the recollections closer in time to the actual events are more reliable than those recollections that are </a:t>
            </a:r>
            <a:r>
              <a:rPr lang="en-US" sz="3600" spc="-150" dirty="0" smtClean="0"/>
              <a:t>later.</a:t>
            </a:r>
            <a:endParaRPr lang="en-US" sz="3600" b="1" spc="-150" dirty="0"/>
          </a:p>
        </p:txBody>
      </p:sp>
      <p:pic>
        <p:nvPicPr>
          <p:cNvPr id="2" name="Picture 1"/>
          <p:cNvPicPr>
            <a:picLocks noChangeAspect="1"/>
          </p:cNvPicPr>
          <p:nvPr/>
        </p:nvPicPr>
        <p:blipFill>
          <a:blip r:embed="rId2"/>
          <a:stretch>
            <a:fillRect/>
          </a:stretch>
        </p:blipFill>
        <p:spPr>
          <a:xfrm>
            <a:off x="1618338" y="1975757"/>
            <a:ext cx="8890000" cy="4572000"/>
          </a:xfrm>
          <a:prstGeom prst="rect">
            <a:avLst/>
          </a:prstGeom>
        </p:spPr>
      </p:pic>
      <p:sp>
        <p:nvSpPr>
          <p:cNvPr id="11" name="TextBox 10"/>
          <p:cNvSpPr txBox="1"/>
          <p:nvPr/>
        </p:nvSpPr>
        <p:spPr>
          <a:xfrm>
            <a:off x="1618338" y="5004329"/>
            <a:ext cx="3740968" cy="769441"/>
          </a:xfrm>
          <a:prstGeom prst="rect">
            <a:avLst/>
          </a:prstGeom>
          <a:noFill/>
          <a:ln>
            <a:noFill/>
          </a:ln>
        </p:spPr>
        <p:txBody>
          <a:bodyPr wrap="square" rtlCol="0">
            <a:spAutoFit/>
          </a:bodyPr>
          <a:lstStyle/>
          <a:p>
            <a:pPr algn="ctr"/>
            <a:r>
              <a:rPr lang="en-US" sz="4400" b="1" spc="300" dirty="0" smtClean="0"/>
              <a:t>HISTORICAL</a:t>
            </a:r>
            <a:endParaRPr lang="en-US" sz="4400" b="1" spc="300" dirty="0"/>
          </a:p>
        </p:txBody>
      </p:sp>
      <p:sp>
        <p:nvSpPr>
          <p:cNvPr id="12" name="TextBox 11"/>
          <p:cNvSpPr txBox="1"/>
          <p:nvPr/>
        </p:nvSpPr>
        <p:spPr>
          <a:xfrm>
            <a:off x="6881669" y="5004328"/>
            <a:ext cx="3340016" cy="769441"/>
          </a:xfrm>
          <a:prstGeom prst="rect">
            <a:avLst/>
          </a:prstGeom>
          <a:noFill/>
          <a:ln>
            <a:noFill/>
          </a:ln>
        </p:spPr>
        <p:txBody>
          <a:bodyPr wrap="square" rtlCol="0">
            <a:spAutoFit/>
          </a:bodyPr>
          <a:lstStyle/>
          <a:p>
            <a:pPr algn="ctr"/>
            <a:r>
              <a:rPr lang="en-US" sz="4400" b="1" spc="300" smtClean="0"/>
              <a:t>ACCURACY</a:t>
            </a:r>
            <a:endParaRPr lang="en-US" sz="4400" b="1" spc="300" dirty="0"/>
          </a:p>
        </p:txBody>
      </p:sp>
    </p:spTree>
    <p:extLst>
      <p:ext uri="{BB962C8B-B14F-4D97-AF65-F5344CB8AC3E}">
        <p14:creationId xmlns:p14="http://schemas.microsoft.com/office/powerpoint/2010/main" val="994254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550699" y="173490"/>
            <a:ext cx="11025277" cy="1200329"/>
          </a:xfrm>
          <a:prstGeom prst="rect">
            <a:avLst/>
          </a:prstGeom>
          <a:noFill/>
          <a:ln>
            <a:noFill/>
          </a:ln>
        </p:spPr>
        <p:txBody>
          <a:bodyPr wrap="square" rtlCol="0">
            <a:spAutoFit/>
          </a:bodyPr>
          <a:lstStyle/>
          <a:p>
            <a:r>
              <a:rPr lang="en-US" sz="3600" b="1" spc="-150" dirty="0" smtClean="0">
                <a:solidFill>
                  <a:srgbClr val="FF0000"/>
                </a:solidFill>
              </a:rPr>
              <a:t>Second Rule</a:t>
            </a:r>
            <a:r>
              <a:rPr lang="en-US" sz="3600" b="1" spc="-150" smtClean="0">
                <a:solidFill>
                  <a:srgbClr val="FF0000"/>
                </a:solidFill>
              </a:rPr>
              <a:t>:</a:t>
            </a:r>
            <a:r>
              <a:rPr lang="en-US" sz="3600" b="1" spc="-150" smtClean="0"/>
              <a:t> </a:t>
            </a:r>
            <a:r>
              <a:rPr lang="en-US" sz="3600"/>
              <a:t>the bias of someone in changing a story must weigh into the consideration of what really </a:t>
            </a:r>
            <a:r>
              <a:rPr lang="en-US" sz="3600" smtClean="0"/>
              <a:t>happened.</a:t>
            </a:r>
            <a:endParaRPr lang="en-US" sz="3600" b="1" spc="-150" dirty="0"/>
          </a:p>
        </p:txBody>
      </p:sp>
      <p:pic>
        <p:nvPicPr>
          <p:cNvPr id="2" name="Picture 1"/>
          <p:cNvPicPr>
            <a:picLocks noChangeAspect="1"/>
          </p:cNvPicPr>
          <p:nvPr/>
        </p:nvPicPr>
        <p:blipFill>
          <a:blip r:embed="rId2"/>
          <a:stretch>
            <a:fillRect/>
          </a:stretch>
        </p:blipFill>
        <p:spPr>
          <a:xfrm>
            <a:off x="1618338" y="1975757"/>
            <a:ext cx="8890000" cy="4572000"/>
          </a:xfrm>
          <a:prstGeom prst="rect">
            <a:avLst/>
          </a:prstGeom>
        </p:spPr>
      </p:pic>
      <p:sp>
        <p:nvSpPr>
          <p:cNvPr id="11" name="TextBox 10"/>
          <p:cNvSpPr txBox="1"/>
          <p:nvPr/>
        </p:nvSpPr>
        <p:spPr>
          <a:xfrm>
            <a:off x="1618338" y="5004329"/>
            <a:ext cx="3740968" cy="769441"/>
          </a:xfrm>
          <a:prstGeom prst="rect">
            <a:avLst/>
          </a:prstGeom>
          <a:noFill/>
          <a:ln>
            <a:noFill/>
          </a:ln>
        </p:spPr>
        <p:txBody>
          <a:bodyPr wrap="square" rtlCol="0">
            <a:spAutoFit/>
          </a:bodyPr>
          <a:lstStyle/>
          <a:p>
            <a:pPr algn="ctr"/>
            <a:r>
              <a:rPr lang="en-US" sz="4400" b="1" spc="300" dirty="0" smtClean="0"/>
              <a:t>HISTORICAL</a:t>
            </a:r>
            <a:endParaRPr lang="en-US" sz="4400" b="1" spc="300" dirty="0"/>
          </a:p>
        </p:txBody>
      </p:sp>
      <p:sp>
        <p:nvSpPr>
          <p:cNvPr id="12" name="TextBox 11"/>
          <p:cNvSpPr txBox="1"/>
          <p:nvPr/>
        </p:nvSpPr>
        <p:spPr>
          <a:xfrm>
            <a:off x="6881669" y="5004328"/>
            <a:ext cx="3340016" cy="769441"/>
          </a:xfrm>
          <a:prstGeom prst="rect">
            <a:avLst/>
          </a:prstGeom>
          <a:noFill/>
          <a:ln>
            <a:noFill/>
          </a:ln>
        </p:spPr>
        <p:txBody>
          <a:bodyPr wrap="square" rtlCol="0">
            <a:spAutoFit/>
          </a:bodyPr>
          <a:lstStyle/>
          <a:p>
            <a:pPr algn="ctr"/>
            <a:r>
              <a:rPr lang="en-US" sz="4400" b="1" spc="300" smtClean="0"/>
              <a:t>ACCURACY</a:t>
            </a:r>
            <a:endParaRPr lang="en-US" sz="4400" b="1" spc="300" dirty="0"/>
          </a:p>
        </p:txBody>
      </p:sp>
    </p:spTree>
    <p:extLst>
      <p:ext uri="{BB962C8B-B14F-4D97-AF65-F5344CB8AC3E}">
        <p14:creationId xmlns:p14="http://schemas.microsoft.com/office/powerpoint/2010/main" val="1298700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7620000" cy="6858000"/>
          </a:xfrm>
          <a:prstGeom prst="rect">
            <a:avLst/>
          </a:prstGeom>
        </p:spPr>
      </p:pic>
      <p:sp>
        <p:nvSpPr>
          <p:cNvPr id="5" name="TextBox 4"/>
          <p:cNvSpPr txBox="1"/>
          <p:nvPr/>
        </p:nvSpPr>
        <p:spPr>
          <a:xfrm>
            <a:off x="6515099" y="2151727"/>
            <a:ext cx="4885827" cy="2554545"/>
          </a:xfrm>
          <a:prstGeom prst="rect">
            <a:avLst/>
          </a:prstGeom>
          <a:noFill/>
          <a:ln>
            <a:noFill/>
          </a:ln>
        </p:spPr>
        <p:txBody>
          <a:bodyPr wrap="square" rtlCol="0">
            <a:spAutoFit/>
          </a:bodyPr>
          <a:lstStyle/>
          <a:p>
            <a:pPr algn="ctr"/>
            <a:r>
              <a:rPr lang="en-US" sz="4000" b="1" spc="300" dirty="0" smtClean="0"/>
              <a:t>There is </a:t>
            </a:r>
            <a:r>
              <a:rPr lang="en-US" sz="4000" b="1" spc="300" smtClean="0"/>
              <a:t>an inherent difficulty in reasoning from history</a:t>
            </a:r>
            <a:endParaRPr lang="en-US" sz="4000" b="1" spc="300" dirty="0"/>
          </a:p>
        </p:txBody>
      </p:sp>
    </p:spTree>
    <p:extLst>
      <p:ext uri="{BB962C8B-B14F-4D97-AF65-F5344CB8AC3E}">
        <p14:creationId xmlns:p14="http://schemas.microsoft.com/office/powerpoint/2010/main" val="1705461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346244" y="377900"/>
            <a:ext cx="9336225" cy="1323439"/>
          </a:xfrm>
          <a:prstGeom prst="rect">
            <a:avLst/>
          </a:prstGeom>
          <a:noFill/>
          <a:ln>
            <a:noFill/>
          </a:ln>
        </p:spPr>
        <p:txBody>
          <a:bodyPr wrap="square" rtlCol="0">
            <a:spAutoFit/>
          </a:bodyPr>
          <a:lstStyle/>
          <a:p>
            <a:pPr algn="ctr"/>
            <a:r>
              <a:rPr lang="en-US" sz="4000" b="1" spc="300" dirty="0" smtClean="0"/>
              <a:t>The Muslim Scriptures are viewed differently than the Bible</a:t>
            </a:r>
            <a:endParaRPr lang="en-US" sz="4000" b="1" spc="300" dirty="0"/>
          </a:p>
        </p:txBody>
      </p:sp>
      <p:pic>
        <p:nvPicPr>
          <p:cNvPr id="2" name="Picture 1"/>
          <p:cNvPicPr>
            <a:picLocks noChangeAspect="1"/>
          </p:cNvPicPr>
          <p:nvPr/>
        </p:nvPicPr>
        <p:blipFill>
          <a:blip r:embed="rId2"/>
          <a:stretch>
            <a:fillRect/>
          </a:stretch>
        </p:blipFill>
        <p:spPr>
          <a:xfrm>
            <a:off x="2644530" y="2112107"/>
            <a:ext cx="2279161" cy="3354926"/>
          </a:xfrm>
          <a:prstGeom prst="rect">
            <a:avLst/>
          </a:prstGeom>
        </p:spPr>
      </p:pic>
      <p:pic>
        <p:nvPicPr>
          <p:cNvPr id="4" name="Picture 3"/>
          <p:cNvPicPr>
            <a:picLocks noChangeAspect="1"/>
          </p:cNvPicPr>
          <p:nvPr/>
        </p:nvPicPr>
        <p:blipFill>
          <a:blip r:embed="rId3"/>
          <a:stretch>
            <a:fillRect/>
          </a:stretch>
        </p:blipFill>
        <p:spPr>
          <a:xfrm>
            <a:off x="6866621" y="2112107"/>
            <a:ext cx="2200831" cy="3354926"/>
          </a:xfrm>
          <a:prstGeom prst="rect">
            <a:avLst/>
          </a:prstGeom>
        </p:spPr>
      </p:pic>
    </p:spTree>
    <p:extLst>
      <p:ext uri="{BB962C8B-B14F-4D97-AF65-F5344CB8AC3E}">
        <p14:creationId xmlns:p14="http://schemas.microsoft.com/office/powerpoint/2010/main" val="5374323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 4"/>
          <p:cNvPicPr>
            <a:picLocks noChangeAspect="1"/>
          </p:cNvPicPr>
          <p:nvPr/>
        </p:nvPicPr>
        <p:blipFill>
          <a:blip r:embed="rId2"/>
          <a:stretch>
            <a:fillRect/>
          </a:stretch>
        </p:blipFill>
        <p:spPr>
          <a:xfrm>
            <a:off x="483405" y="377900"/>
            <a:ext cx="2200831" cy="3354926"/>
          </a:xfrm>
          <a:prstGeom prst="rect">
            <a:avLst/>
          </a:prstGeom>
        </p:spPr>
      </p:pic>
    </p:spTree>
    <p:extLst>
      <p:ext uri="{BB962C8B-B14F-4D97-AF65-F5344CB8AC3E}">
        <p14:creationId xmlns:p14="http://schemas.microsoft.com/office/powerpoint/2010/main" val="748866141"/>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 22"/>
          <p:cNvSpPr txBox="1"/>
          <p:nvPr/>
        </p:nvSpPr>
        <p:spPr>
          <a:xfrm>
            <a:off x="2901461" y="606500"/>
            <a:ext cx="8774723" cy="646331"/>
          </a:xfrm>
          <a:prstGeom prst="rect">
            <a:avLst/>
          </a:prstGeom>
          <a:noFill/>
          <a:ln>
            <a:noFill/>
          </a:ln>
        </p:spPr>
        <p:txBody>
          <a:bodyPr wrap="square" rtlCol="0">
            <a:spAutoFit/>
          </a:bodyPr>
          <a:lstStyle/>
          <a:p>
            <a:pPr marL="571500" indent="-571500">
              <a:buFont typeface="Arial" charset="0"/>
              <a:buChar char="•"/>
            </a:pPr>
            <a:r>
              <a:rPr lang="en-US" sz="3600" dirty="0" smtClean="0"/>
              <a:t>66 different writings from over 1,500 years</a:t>
            </a:r>
            <a:endParaRPr lang="en-US" sz="3600" dirty="0"/>
          </a:p>
        </p:txBody>
      </p:sp>
      <p:pic>
        <p:nvPicPr>
          <p:cNvPr id="4" name="Picture 3" descr=" 4"/>
          <p:cNvPicPr>
            <a:picLocks noChangeAspect="1"/>
          </p:cNvPicPr>
          <p:nvPr/>
        </p:nvPicPr>
        <p:blipFill>
          <a:blip r:embed="rId2"/>
          <a:stretch>
            <a:fillRect/>
          </a:stretch>
        </p:blipFill>
        <p:spPr>
          <a:xfrm>
            <a:off x="483405" y="377900"/>
            <a:ext cx="2200831" cy="3354926"/>
          </a:xfrm>
          <a:prstGeom prst="rect">
            <a:avLst/>
          </a:prstGeom>
        </p:spPr>
      </p:pic>
    </p:spTree>
    <p:extLst>
      <p:ext uri="{BB962C8B-B14F-4D97-AF65-F5344CB8AC3E}">
        <p14:creationId xmlns:p14="http://schemas.microsoft.com/office/powerpoint/2010/main" val="10971705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 22"/>
          <p:cNvSpPr txBox="1"/>
          <p:nvPr/>
        </p:nvSpPr>
        <p:spPr>
          <a:xfrm>
            <a:off x="2901461" y="606500"/>
            <a:ext cx="8774723" cy="646331"/>
          </a:xfrm>
          <a:prstGeom prst="rect">
            <a:avLst/>
          </a:prstGeom>
          <a:noFill/>
          <a:ln>
            <a:noFill/>
          </a:ln>
        </p:spPr>
        <p:txBody>
          <a:bodyPr wrap="square" rtlCol="0">
            <a:spAutoFit/>
          </a:bodyPr>
          <a:lstStyle/>
          <a:p>
            <a:pPr marL="571500" indent="-571500">
              <a:buFont typeface="Arial" charset="0"/>
              <a:buChar char="•"/>
            </a:pPr>
            <a:r>
              <a:rPr lang="en-US" sz="3600" dirty="0" smtClean="0"/>
              <a:t>66 different writings from over 1,500 years</a:t>
            </a:r>
            <a:endParaRPr lang="en-US" sz="3600" dirty="0"/>
          </a:p>
        </p:txBody>
      </p:sp>
      <p:pic>
        <p:nvPicPr>
          <p:cNvPr id="4" name="Picture 3" descr=" 4"/>
          <p:cNvPicPr>
            <a:picLocks noChangeAspect="1"/>
          </p:cNvPicPr>
          <p:nvPr/>
        </p:nvPicPr>
        <p:blipFill>
          <a:blip r:embed="rId2"/>
          <a:stretch>
            <a:fillRect/>
          </a:stretch>
        </p:blipFill>
        <p:spPr>
          <a:xfrm>
            <a:off x="483405" y="377900"/>
            <a:ext cx="2200831" cy="3354926"/>
          </a:xfrm>
          <a:prstGeom prst="rect">
            <a:avLst/>
          </a:prstGeom>
        </p:spPr>
      </p:pic>
      <p:sp>
        <p:nvSpPr>
          <p:cNvPr id="5" name="TextBox 4" descr=" 5"/>
          <p:cNvSpPr txBox="1"/>
          <p:nvPr/>
        </p:nvSpPr>
        <p:spPr>
          <a:xfrm>
            <a:off x="2901461" y="1409032"/>
            <a:ext cx="8774723" cy="2308324"/>
          </a:xfrm>
          <a:prstGeom prst="rect">
            <a:avLst/>
          </a:prstGeom>
          <a:noFill/>
          <a:ln>
            <a:noFill/>
          </a:ln>
        </p:spPr>
        <p:txBody>
          <a:bodyPr wrap="square" rtlCol="0">
            <a:spAutoFit/>
          </a:bodyPr>
          <a:lstStyle/>
          <a:p>
            <a:pPr marL="571500" indent="-571500">
              <a:buFont typeface="Arial" charset="0"/>
              <a:buChar char="•"/>
            </a:pPr>
            <a:r>
              <a:rPr lang="en-US" sz="3600" dirty="0" smtClean="0"/>
              <a:t>The Old Testament has many types of writings: history, narratives of law and teaching, poetry, wisdom literature, prophetic writings, even a love drama</a:t>
            </a:r>
            <a:endParaRPr lang="en-US" sz="3600" dirty="0"/>
          </a:p>
        </p:txBody>
      </p:sp>
    </p:spTree>
    <p:extLst>
      <p:ext uri="{BB962C8B-B14F-4D97-AF65-F5344CB8AC3E}">
        <p14:creationId xmlns:p14="http://schemas.microsoft.com/office/powerpoint/2010/main" val="3385650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 22"/>
          <p:cNvSpPr txBox="1"/>
          <p:nvPr/>
        </p:nvSpPr>
        <p:spPr>
          <a:xfrm>
            <a:off x="2901461" y="606500"/>
            <a:ext cx="8774723" cy="646331"/>
          </a:xfrm>
          <a:prstGeom prst="rect">
            <a:avLst/>
          </a:prstGeom>
          <a:noFill/>
          <a:ln>
            <a:noFill/>
          </a:ln>
        </p:spPr>
        <p:txBody>
          <a:bodyPr wrap="square" rtlCol="0">
            <a:spAutoFit/>
          </a:bodyPr>
          <a:lstStyle/>
          <a:p>
            <a:pPr marL="571500" indent="-571500">
              <a:buFont typeface="Arial" charset="0"/>
              <a:buChar char="•"/>
            </a:pPr>
            <a:r>
              <a:rPr lang="en-US" sz="3600" dirty="0" smtClean="0"/>
              <a:t>66 different writings from over 1,500 years</a:t>
            </a:r>
            <a:endParaRPr lang="en-US" sz="3600" dirty="0"/>
          </a:p>
        </p:txBody>
      </p:sp>
      <p:pic>
        <p:nvPicPr>
          <p:cNvPr id="4" name="Picture 3" descr=" 4"/>
          <p:cNvPicPr>
            <a:picLocks noChangeAspect="1"/>
          </p:cNvPicPr>
          <p:nvPr/>
        </p:nvPicPr>
        <p:blipFill>
          <a:blip r:embed="rId2"/>
          <a:stretch>
            <a:fillRect/>
          </a:stretch>
        </p:blipFill>
        <p:spPr>
          <a:xfrm>
            <a:off x="483405" y="377900"/>
            <a:ext cx="2200831" cy="3354926"/>
          </a:xfrm>
          <a:prstGeom prst="rect">
            <a:avLst/>
          </a:prstGeom>
        </p:spPr>
      </p:pic>
      <p:sp>
        <p:nvSpPr>
          <p:cNvPr id="5" name="TextBox 4" descr=" 5"/>
          <p:cNvSpPr txBox="1"/>
          <p:nvPr/>
        </p:nvSpPr>
        <p:spPr>
          <a:xfrm>
            <a:off x="2901461" y="1409032"/>
            <a:ext cx="8774723" cy="2308324"/>
          </a:xfrm>
          <a:prstGeom prst="rect">
            <a:avLst/>
          </a:prstGeom>
          <a:noFill/>
          <a:ln>
            <a:noFill/>
          </a:ln>
        </p:spPr>
        <p:txBody>
          <a:bodyPr wrap="square" rtlCol="0">
            <a:spAutoFit/>
          </a:bodyPr>
          <a:lstStyle/>
          <a:p>
            <a:pPr marL="571500" indent="-571500">
              <a:buFont typeface="Arial" charset="0"/>
              <a:buChar char="•"/>
            </a:pPr>
            <a:r>
              <a:rPr lang="en-US" sz="3600" dirty="0" smtClean="0"/>
              <a:t>The Old Testament has many types of writings: history, narratives of law and teaching, poetry, wisdom literature, prophetic writings, even a love drama</a:t>
            </a:r>
            <a:endParaRPr lang="en-US" sz="3600" dirty="0"/>
          </a:p>
        </p:txBody>
      </p:sp>
      <p:sp>
        <p:nvSpPr>
          <p:cNvPr id="6" name="TextBox 5" descr=" 6"/>
          <p:cNvSpPr txBox="1"/>
          <p:nvPr/>
        </p:nvSpPr>
        <p:spPr>
          <a:xfrm>
            <a:off x="2901461" y="3873557"/>
            <a:ext cx="8774723" cy="1200329"/>
          </a:xfrm>
          <a:prstGeom prst="rect">
            <a:avLst/>
          </a:prstGeom>
          <a:noFill/>
          <a:ln>
            <a:noFill/>
          </a:ln>
        </p:spPr>
        <p:txBody>
          <a:bodyPr wrap="square" rtlCol="0">
            <a:spAutoFit/>
          </a:bodyPr>
          <a:lstStyle/>
          <a:p>
            <a:pPr marL="571500" indent="-571500">
              <a:buFont typeface="Arial" charset="0"/>
              <a:buChar char="•"/>
            </a:pPr>
            <a:r>
              <a:rPr lang="en-US" sz="3600" dirty="0" smtClean="0"/>
              <a:t>The New Testament has historical accounts, letters, and prophetic visions</a:t>
            </a:r>
            <a:endParaRPr lang="en-US" sz="3600" dirty="0"/>
          </a:p>
        </p:txBody>
      </p:sp>
    </p:spTree>
    <p:extLst>
      <p:ext uri="{BB962C8B-B14F-4D97-AF65-F5344CB8AC3E}">
        <p14:creationId xmlns:p14="http://schemas.microsoft.com/office/powerpoint/2010/main" val="2983321608"/>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 22"/>
          <p:cNvSpPr txBox="1"/>
          <p:nvPr/>
        </p:nvSpPr>
        <p:spPr>
          <a:xfrm>
            <a:off x="2901461" y="606500"/>
            <a:ext cx="8774723" cy="646331"/>
          </a:xfrm>
          <a:prstGeom prst="rect">
            <a:avLst/>
          </a:prstGeom>
          <a:noFill/>
          <a:ln>
            <a:noFill/>
          </a:ln>
        </p:spPr>
        <p:txBody>
          <a:bodyPr wrap="square" rtlCol="0">
            <a:spAutoFit/>
          </a:bodyPr>
          <a:lstStyle/>
          <a:p>
            <a:pPr marL="571500" indent="-571500">
              <a:buFont typeface="Arial" charset="0"/>
              <a:buChar char="•"/>
            </a:pPr>
            <a:r>
              <a:rPr lang="en-US" sz="3600" dirty="0" smtClean="0"/>
              <a:t>66 different writings from over 1,500 years</a:t>
            </a:r>
            <a:endParaRPr lang="en-US" sz="3600" dirty="0"/>
          </a:p>
        </p:txBody>
      </p:sp>
      <p:pic>
        <p:nvPicPr>
          <p:cNvPr id="4" name="Picture 3" descr=" 4"/>
          <p:cNvPicPr>
            <a:picLocks noChangeAspect="1"/>
          </p:cNvPicPr>
          <p:nvPr/>
        </p:nvPicPr>
        <p:blipFill>
          <a:blip r:embed="rId2"/>
          <a:stretch>
            <a:fillRect/>
          </a:stretch>
        </p:blipFill>
        <p:spPr>
          <a:xfrm>
            <a:off x="483405" y="377900"/>
            <a:ext cx="2200831" cy="3354926"/>
          </a:xfrm>
          <a:prstGeom prst="rect">
            <a:avLst/>
          </a:prstGeom>
        </p:spPr>
      </p:pic>
      <p:sp>
        <p:nvSpPr>
          <p:cNvPr id="5" name="TextBox 4" descr=" 5"/>
          <p:cNvSpPr txBox="1"/>
          <p:nvPr/>
        </p:nvSpPr>
        <p:spPr>
          <a:xfrm>
            <a:off x="2901461" y="1409032"/>
            <a:ext cx="8774723" cy="2308324"/>
          </a:xfrm>
          <a:prstGeom prst="rect">
            <a:avLst/>
          </a:prstGeom>
          <a:noFill/>
          <a:ln>
            <a:noFill/>
          </a:ln>
        </p:spPr>
        <p:txBody>
          <a:bodyPr wrap="square" rtlCol="0">
            <a:spAutoFit/>
          </a:bodyPr>
          <a:lstStyle/>
          <a:p>
            <a:pPr marL="571500" indent="-571500">
              <a:buFont typeface="Arial" charset="0"/>
              <a:buChar char="•"/>
            </a:pPr>
            <a:r>
              <a:rPr lang="en-US" sz="3600" dirty="0" smtClean="0"/>
              <a:t>The Old Testament has many types of writings: history, narratives of law and teaching, poetry, wisdom literature, prophetic writings, even a love drama</a:t>
            </a:r>
            <a:endParaRPr lang="en-US" sz="3600" dirty="0"/>
          </a:p>
        </p:txBody>
      </p:sp>
      <p:sp>
        <p:nvSpPr>
          <p:cNvPr id="6" name="TextBox 5" descr=" 6"/>
          <p:cNvSpPr txBox="1"/>
          <p:nvPr/>
        </p:nvSpPr>
        <p:spPr>
          <a:xfrm>
            <a:off x="2901461" y="3873557"/>
            <a:ext cx="8774723" cy="1200329"/>
          </a:xfrm>
          <a:prstGeom prst="rect">
            <a:avLst/>
          </a:prstGeom>
          <a:noFill/>
          <a:ln>
            <a:noFill/>
          </a:ln>
        </p:spPr>
        <p:txBody>
          <a:bodyPr wrap="square" rtlCol="0">
            <a:spAutoFit/>
          </a:bodyPr>
          <a:lstStyle/>
          <a:p>
            <a:pPr marL="571500" indent="-571500">
              <a:buFont typeface="Arial" charset="0"/>
              <a:buChar char="•"/>
            </a:pPr>
            <a:r>
              <a:rPr lang="en-US" sz="3600" dirty="0" smtClean="0"/>
              <a:t>The New Testament has historical accounts, letters, and prophetic visions</a:t>
            </a:r>
            <a:endParaRPr lang="en-US" sz="3600" dirty="0"/>
          </a:p>
        </p:txBody>
      </p:sp>
      <p:sp>
        <p:nvSpPr>
          <p:cNvPr id="7" name="TextBox 6" descr=" 7"/>
          <p:cNvSpPr txBox="1"/>
          <p:nvPr/>
        </p:nvSpPr>
        <p:spPr>
          <a:xfrm>
            <a:off x="2901461" y="5237543"/>
            <a:ext cx="9073662" cy="1200329"/>
          </a:xfrm>
          <a:prstGeom prst="rect">
            <a:avLst/>
          </a:prstGeom>
          <a:noFill/>
          <a:ln>
            <a:noFill/>
          </a:ln>
        </p:spPr>
        <p:txBody>
          <a:bodyPr wrap="square" rtlCol="0">
            <a:spAutoFit/>
          </a:bodyPr>
          <a:lstStyle/>
          <a:p>
            <a:pPr marL="571500" indent="-571500">
              <a:buFont typeface="Arial" charset="0"/>
              <a:buChar char="•"/>
            </a:pPr>
            <a:r>
              <a:rPr lang="en-US" sz="3600" dirty="0" smtClean="0"/>
              <a:t>These </a:t>
            </a:r>
            <a:r>
              <a:rPr lang="en-US" sz="3600" smtClean="0"/>
              <a:t>are the inspired revelations of God, but were not </a:t>
            </a:r>
            <a:r>
              <a:rPr lang="en-US" sz="3600" dirty="0" smtClean="0"/>
              <a:t>always supernaturally dictated</a:t>
            </a:r>
            <a:endParaRPr lang="en-US" sz="3600" dirty="0"/>
          </a:p>
        </p:txBody>
      </p:sp>
    </p:spTree>
    <p:extLst>
      <p:ext uri="{BB962C8B-B14F-4D97-AF65-F5344CB8AC3E}">
        <p14:creationId xmlns:p14="http://schemas.microsoft.com/office/powerpoint/2010/main" val="316273995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901461" y="606500"/>
            <a:ext cx="8774723" cy="2308324"/>
          </a:xfrm>
          <a:prstGeom prst="rect">
            <a:avLst/>
          </a:prstGeom>
          <a:noFill/>
          <a:ln>
            <a:noFill/>
          </a:ln>
        </p:spPr>
        <p:txBody>
          <a:bodyPr wrap="square" rtlCol="0">
            <a:spAutoFit/>
          </a:bodyPr>
          <a:lstStyle/>
          <a:p>
            <a:pPr marL="571500" indent="-571500">
              <a:buFont typeface="Arial" charset="0"/>
              <a:buChar char="•"/>
            </a:pPr>
            <a:r>
              <a:rPr lang="en-US" sz="3600" dirty="0" smtClean="0"/>
              <a:t>These were entrusted to people to transmit and maintain, hence they show human fingerprints, even though God ensured maintaining the message.</a:t>
            </a:r>
            <a:endParaRPr lang="en-US" sz="3600" dirty="0"/>
          </a:p>
        </p:txBody>
      </p:sp>
      <p:pic>
        <p:nvPicPr>
          <p:cNvPr id="4" name="Picture 3"/>
          <p:cNvPicPr>
            <a:picLocks noChangeAspect="1"/>
          </p:cNvPicPr>
          <p:nvPr/>
        </p:nvPicPr>
        <p:blipFill>
          <a:blip r:embed="rId2"/>
          <a:stretch>
            <a:fillRect/>
          </a:stretch>
        </p:blipFill>
        <p:spPr>
          <a:xfrm>
            <a:off x="483405" y="377900"/>
            <a:ext cx="2200831" cy="3354926"/>
          </a:xfrm>
          <a:prstGeom prst="rect">
            <a:avLst/>
          </a:prstGeom>
        </p:spPr>
      </p:pic>
      <p:sp>
        <p:nvSpPr>
          <p:cNvPr id="6" name="TextBox 5"/>
          <p:cNvSpPr txBox="1"/>
          <p:nvPr/>
        </p:nvSpPr>
        <p:spPr>
          <a:xfrm>
            <a:off x="2901460" y="3080815"/>
            <a:ext cx="8774723" cy="1754326"/>
          </a:xfrm>
          <a:prstGeom prst="rect">
            <a:avLst/>
          </a:prstGeom>
          <a:noFill/>
          <a:ln>
            <a:noFill/>
          </a:ln>
        </p:spPr>
        <p:txBody>
          <a:bodyPr wrap="square" rtlCol="0">
            <a:spAutoFit/>
          </a:bodyPr>
          <a:lstStyle/>
          <a:p>
            <a:pPr marL="571500" indent="-571500">
              <a:buFont typeface="Arial" charset="0"/>
              <a:buChar char="•"/>
            </a:pPr>
            <a:r>
              <a:rPr lang="en-US" sz="3600" dirty="0" smtClean="0"/>
              <a:t>God’s redemptive message is also found in translations, even though the </a:t>
            </a:r>
            <a:r>
              <a:rPr lang="en-US" sz="3600" smtClean="0"/>
              <a:t>translations lose some of the nuances of the originals.</a:t>
            </a:r>
            <a:endParaRPr lang="en-US" sz="3600" dirty="0"/>
          </a:p>
        </p:txBody>
      </p:sp>
      <p:sp>
        <p:nvSpPr>
          <p:cNvPr id="7" name="TextBox 6"/>
          <p:cNvSpPr txBox="1"/>
          <p:nvPr/>
        </p:nvSpPr>
        <p:spPr>
          <a:xfrm>
            <a:off x="2901460" y="5001132"/>
            <a:ext cx="8774723" cy="1200329"/>
          </a:xfrm>
          <a:prstGeom prst="rect">
            <a:avLst/>
          </a:prstGeom>
          <a:noFill/>
          <a:ln>
            <a:noFill/>
          </a:ln>
        </p:spPr>
        <p:txBody>
          <a:bodyPr wrap="square" rtlCol="0">
            <a:spAutoFit/>
          </a:bodyPr>
          <a:lstStyle/>
          <a:p>
            <a:pPr marL="571500" indent="-571500">
              <a:buFont typeface="Arial" charset="0"/>
              <a:buChar char="•"/>
            </a:pPr>
            <a:r>
              <a:rPr lang="en-US" sz="3600" dirty="0" smtClean="0"/>
              <a:t>Christians do </a:t>
            </a:r>
            <a:r>
              <a:rPr lang="en-US" sz="3600" dirty="0" smtClean="0">
                <a:solidFill>
                  <a:srgbClr val="FF0000"/>
                </a:solidFill>
              </a:rPr>
              <a:t>not</a:t>
            </a:r>
            <a:r>
              <a:rPr lang="en-US" sz="3600" dirty="0" smtClean="0"/>
              <a:t> worship the Bible. To do so would be idolatry.</a:t>
            </a:r>
            <a:endParaRPr lang="en-US" sz="3600" dirty="0"/>
          </a:p>
        </p:txBody>
      </p:sp>
    </p:spTree>
    <p:extLst>
      <p:ext uri="{BB962C8B-B14F-4D97-AF65-F5344CB8AC3E}">
        <p14:creationId xmlns:p14="http://schemas.microsoft.com/office/powerpoint/2010/main" val="105572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0" y="0"/>
            <a:ext cx="12192000" cy="6857999"/>
            <a:chOff x="0" y="0"/>
            <a:chExt cx="12192000" cy="6857999"/>
          </a:xfrm>
        </p:grpSpPr>
        <p:pic>
          <p:nvPicPr>
            <p:cNvPr id="34" name="Picture 3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flipV="1">
              <a:off x="0" y="0"/>
              <a:ext cx="12192000" cy="2400299"/>
            </a:xfrm>
            <a:prstGeom prst="rect">
              <a:avLst/>
            </a:prstGeom>
          </p:spPr>
        </p:pic>
        <p:pic>
          <p:nvPicPr>
            <p:cNvPr id="43" name="Picture 42"/>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0" y="2400299"/>
              <a:ext cx="12192000" cy="2400299"/>
            </a:xfrm>
            <a:prstGeom prst="rect">
              <a:avLst/>
            </a:prstGeom>
          </p:spPr>
        </p:pic>
        <p:pic>
          <p:nvPicPr>
            <p:cNvPr id="44" name="Picture 4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V="1">
              <a:off x="0" y="4722601"/>
              <a:ext cx="12192000" cy="2135398"/>
            </a:xfrm>
            <a:prstGeom prst="rect">
              <a:avLst/>
            </a:prstGeom>
          </p:spPr>
        </p:pic>
      </p:grpSp>
      <p:pic>
        <p:nvPicPr>
          <p:cNvPr id="45" name="Picture 44"/>
          <p:cNvPicPr>
            <a:picLocks noChangeAspect="1"/>
          </p:cNvPicPr>
          <p:nvPr/>
        </p:nvPicPr>
        <p:blipFill rotWithShape="1">
          <a:blip r:embed="rId4"/>
          <a:srcRect t="8438" b="7188"/>
          <a:stretch/>
        </p:blipFill>
        <p:spPr>
          <a:xfrm>
            <a:off x="-2" y="0"/>
            <a:ext cx="12192001" cy="6857999"/>
          </a:xfrm>
          <a:prstGeom prst="rect">
            <a:avLst/>
          </a:prstGeom>
        </p:spPr>
      </p:pic>
      <p:grpSp>
        <p:nvGrpSpPr>
          <p:cNvPr id="46" name="Group 45"/>
          <p:cNvGrpSpPr/>
          <p:nvPr/>
        </p:nvGrpSpPr>
        <p:grpSpPr>
          <a:xfrm>
            <a:off x="6461443" y="2558437"/>
            <a:ext cx="1244351" cy="3146127"/>
            <a:chOff x="6461443" y="2558437"/>
            <a:chExt cx="1244351" cy="3146127"/>
          </a:xfrm>
        </p:grpSpPr>
        <p:pic>
          <p:nvPicPr>
            <p:cNvPr id="47" name="Picture 46"/>
            <p:cNvPicPr>
              <a:picLocks noChangeAspect="1"/>
            </p:cNvPicPr>
            <p:nvPr/>
          </p:nvPicPr>
          <p:blipFill rotWithShape="1">
            <a:blip r:embed="rId5">
              <a:extLst>
                <a:ext uri="{BEBA8EAE-BF5A-486C-A8C5-ECC9F3942E4B}">
                  <a14:imgProps xmlns:a14="http://schemas.microsoft.com/office/drawing/2010/main">
                    <a14:imgLayer r:embed="rId6">
                      <a14:imgEffect>
                        <a14:backgroundRemoval t="36790" b="75802" l="21111" r="31250">
                          <a14:foregroundMark x1="21944" y1="74568" x2="21944" y2="69877"/>
                        </a14:backgroundRemoval>
                      </a14:imgEffect>
                    </a14:imgLayer>
                  </a14:imgProps>
                </a:ext>
              </a:extLst>
            </a:blip>
            <a:srcRect l="21546" t="38384" r="69011" b="18658"/>
            <a:stretch/>
          </p:blipFill>
          <p:spPr>
            <a:xfrm>
              <a:off x="6461443" y="2558437"/>
              <a:ext cx="1229551" cy="3146127"/>
            </a:xfrm>
            <a:prstGeom prst="rect">
              <a:avLst/>
            </a:prstGeom>
          </p:spPr>
        </p:pic>
        <p:pic>
          <p:nvPicPr>
            <p:cNvPr id="48" name="Picture 47"/>
            <p:cNvPicPr>
              <a:picLocks noChangeAspect="1"/>
            </p:cNvPicPr>
            <p:nvPr/>
          </p:nvPicPr>
          <p:blipFill>
            <a:blip r:embed="rId7">
              <a:extLst>
                <a:ext uri="{BEBA8EAE-BF5A-486C-A8C5-ECC9F3942E4B}">
                  <a14:imgProps xmlns:a14="http://schemas.microsoft.com/office/drawing/2010/main">
                    <a14:imgLayer r:embed="rId8">
                      <a14:imgEffect>
                        <a14:backgroundRemoval t="500" b="100000" l="10000" r="100000">
                          <a14:foregroundMark x1="73000" y1="44500" x2="73000" y2="44500"/>
                        </a14:backgroundRemoval>
                      </a14:imgEffect>
                    </a14:imgLayer>
                  </a14:imgProps>
                </a:ext>
              </a:extLst>
            </a:blip>
            <a:stretch>
              <a:fillRect/>
            </a:stretch>
          </p:blipFill>
          <p:spPr>
            <a:xfrm>
              <a:off x="6565516" y="2642054"/>
              <a:ext cx="1140278" cy="1140278"/>
            </a:xfrm>
            <a:prstGeom prst="rect">
              <a:avLst/>
            </a:prstGeom>
          </p:spPr>
        </p:pic>
      </p:grpSp>
      <p:grpSp>
        <p:nvGrpSpPr>
          <p:cNvPr id="3" name="Group 2"/>
          <p:cNvGrpSpPr/>
          <p:nvPr/>
        </p:nvGrpSpPr>
        <p:grpSpPr>
          <a:xfrm>
            <a:off x="-24989" y="-1"/>
            <a:ext cx="12216989" cy="6858000"/>
            <a:chOff x="-24989" y="-1"/>
            <a:chExt cx="12216989" cy="6858000"/>
          </a:xfrm>
        </p:grpSpPr>
        <p:pic>
          <p:nvPicPr>
            <p:cNvPr id="30" name="Picture 29"/>
            <p:cNvPicPr>
              <a:picLocks noChangeAspect="1"/>
            </p:cNvPicPr>
            <p:nvPr/>
          </p:nvPicPr>
          <p:blipFill>
            <a:blip r:embed="rId9"/>
            <a:stretch>
              <a:fillRect/>
            </a:stretch>
          </p:blipFill>
          <p:spPr>
            <a:xfrm>
              <a:off x="467557" y="413956"/>
              <a:ext cx="5067300" cy="6030087"/>
            </a:xfrm>
            <a:prstGeom prst="rect">
              <a:avLst/>
            </a:prstGeom>
          </p:spPr>
        </p:pic>
        <p:pic>
          <p:nvPicPr>
            <p:cNvPr id="17" name="Picture 16"/>
            <p:cNvPicPr>
              <a:picLocks noChangeAspect="1"/>
            </p:cNvPicPr>
            <p:nvPr/>
          </p:nvPicPr>
          <p:blipFill rotWithShape="1">
            <a:blip r:embed="rId2">
              <a:extLst>
                <a:ext uri="{28A0092B-C50C-407E-A947-70E740481C1C}">
                  <a14:useLocalDpi xmlns:a14="http://schemas.microsoft.com/office/drawing/2010/main"/>
                </a:ext>
              </a:extLst>
            </a:blip>
            <a:srcRect/>
            <a:stretch/>
          </p:blipFill>
          <p:spPr>
            <a:xfrm flipV="1">
              <a:off x="0" y="-1"/>
              <a:ext cx="12192000" cy="2579915"/>
            </a:xfrm>
            <a:prstGeom prst="rect">
              <a:avLst/>
            </a:prstGeom>
          </p:spPr>
        </p:pic>
        <p:pic>
          <p:nvPicPr>
            <p:cNvPr id="4" name="Picture 3"/>
            <p:cNvPicPr>
              <a:picLocks noChangeAspect="1"/>
            </p:cNvPicPr>
            <p:nvPr/>
          </p:nvPicPr>
          <p:blipFill rotWithShape="1">
            <a:blip r:embed="rId10">
              <a:extLst>
                <a:ext uri="{BEBA8EAE-BF5A-486C-A8C5-ECC9F3942E4B}">
                  <a14:imgProps xmlns:a14="http://schemas.microsoft.com/office/drawing/2010/main">
                    <a14:imgLayer r:embed="rId6">
                      <a14:imgEffect>
                        <a14:backgroundRemoval t="35556" b="100000" l="139" r="100000">
                          <a14:foregroundMark x1="97917" y1="37284" x2="98194" y2="72099"/>
                          <a14:foregroundMark x1="82778" y1="37778" x2="83889" y2="79506"/>
                          <a14:foregroundMark x1="66250" y1="37531" x2="66389" y2="81235"/>
                          <a14:foregroundMark x1="51806" y1="37778" x2="48194" y2="50123"/>
                          <a14:foregroundMark x1="48472" y1="38272" x2="54306" y2="43457"/>
                          <a14:foregroundMark x1="34444" y1="40247" x2="34028" y2="84938"/>
                          <a14:foregroundMark x1="17500" y1="38519" x2="16944" y2="82963"/>
                          <a14:foregroundMark x1="1944" y1="40494" x2="3472" y2="89136"/>
                          <a14:foregroundMark x1="6528" y1="38272" x2="15000" y2="80000"/>
                          <a14:foregroundMark x1="94583" y1="38765" x2="84722" y2="79753"/>
                          <a14:foregroundMark x1="81250" y1="36790" x2="99861" y2="36049"/>
                          <a14:foregroundMark x1="80694" y1="36296" x2="9583" y2="36049"/>
                          <a14:foregroundMark x1="20972" y1="37531" x2="21111" y2="81235"/>
                          <a14:foregroundMark x1="22778" y1="37037" x2="32083" y2="37531"/>
                          <a14:foregroundMark x1="24306" y1="38025" x2="20278" y2="38272"/>
                          <a14:foregroundMark x1="31111" y1="39259" x2="31250" y2="82963"/>
                          <a14:foregroundMark x1="53472" y1="37284" x2="64028" y2="38025"/>
                          <a14:foregroundMark x1="63472" y1="38765" x2="63750" y2="80000"/>
                          <a14:foregroundMark x1="53472" y1="48395" x2="53333" y2="40494"/>
                          <a14:foregroundMark x1="53611" y1="59506" x2="53889" y2="67901"/>
                          <a14:backgroundMark x1="53889" y1="38272" x2="62917" y2="38519"/>
                          <a14:backgroundMark x1="53750" y1="41975" x2="54028" y2="48889"/>
                          <a14:backgroundMark x1="54306" y1="39259" x2="63194" y2="76790"/>
                          <a14:backgroundMark x1="54306" y1="59012" x2="54444" y2="65432"/>
                        </a14:backgroundRemoval>
                      </a14:imgEffect>
                    </a14:imgLayer>
                  </a14:imgProps>
                </a:ext>
              </a:extLst>
            </a:blip>
            <a:srcRect t="35476"/>
            <a:stretch/>
          </p:blipFill>
          <p:spPr>
            <a:xfrm>
              <a:off x="0" y="2432956"/>
              <a:ext cx="12192000" cy="4425043"/>
            </a:xfrm>
            <a:prstGeom prst="rect">
              <a:avLst/>
            </a:prstGeom>
          </p:spPr>
        </p:pic>
        <p:pic>
          <p:nvPicPr>
            <p:cNvPr id="9" name="Picture 8"/>
            <p:cNvPicPr>
              <a:picLocks noChangeAspect="1"/>
            </p:cNvPicPr>
            <p:nvPr/>
          </p:nvPicPr>
          <p:blipFill>
            <a:blip r:embed="rId11"/>
            <a:stretch>
              <a:fillRect/>
            </a:stretch>
          </p:blipFill>
          <p:spPr>
            <a:xfrm>
              <a:off x="4584699" y="2651125"/>
              <a:ext cx="1096324" cy="1131207"/>
            </a:xfrm>
            <a:prstGeom prst="rect">
              <a:avLst/>
            </a:prstGeom>
          </p:spPr>
        </p:pic>
        <p:pic>
          <p:nvPicPr>
            <p:cNvPr id="13" name="Picture 12"/>
            <p:cNvPicPr>
              <a:picLocks noChangeAspect="1"/>
            </p:cNvPicPr>
            <p:nvPr/>
          </p:nvPicPr>
          <p:blipFill>
            <a:blip r:embed="rId12"/>
            <a:stretch>
              <a:fillRect/>
            </a:stretch>
          </p:blipFill>
          <p:spPr>
            <a:xfrm>
              <a:off x="8524971" y="2626632"/>
              <a:ext cx="1155700" cy="1155700"/>
            </a:xfrm>
            <a:prstGeom prst="rect">
              <a:avLst/>
            </a:prstGeom>
          </p:spPr>
        </p:pic>
        <p:sp>
          <p:nvSpPr>
            <p:cNvPr id="20" name="TextBox 19"/>
            <p:cNvSpPr txBox="1"/>
            <p:nvPr/>
          </p:nvSpPr>
          <p:spPr>
            <a:xfrm>
              <a:off x="355251" y="1752596"/>
              <a:ext cx="1665514" cy="707886"/>
            </a:xfrm>
            <a:prstGeom prst="rect">
              <a:avLst/>
            </a:prstGeom>
            <a:noFill/>
          </p:spPr>
          <p:txBody>
            <a:bodyPr wrap="square" rtlCol="0">
              <a:spAutoFit/>
            </a:bodyPr>
            <a:lstStyle/>
            <a:p>
              <a:pPr algn="ctr"/>
              <a:r>
                <a:rPr lang="en-US" sz="4000" b="1" spc="-150" smtClean="0">
                  <a:solidFill>
                    <a:schemeClr val="bg1"/>
                  </a:solidFill>
                </a:rPr>
                <a:t>Atheist</a:t>
              </a:r>
              <a:endParaRPr lang="en-US" sz="4000" b="1" spc="-150">
                <a:solidFill>
                  <a:schemeClr val="bg1"/>
                </a:solidFill>
              </a:endParaRPr>
            </a:p>
          </p:txBody>
        </p:sp>
        <p:sp>
          <p:nvSpPr>
            <p:cNvPr id="21" name="TextBox 20"/>
            <p:cNvSpPr txBox="1"/>
            <p:nvPr/>
          </p:nvSpPr>
          <p:spPr>
            <a:xfrm>
              <a:off x="2233761" y="1752596"/>
              <a:ext cx="1996068" cy="707886"/>
            </a:xfrm>
            <a:prstGeom prst="rect">
              <a:avLst/>
            </a:prstGeom>
            <a:noFill/>
          </p:spPr>
          <p:txBody>
            <a:bodyPr wrap="square" rtlCol="0">
              <a:spAutoFit/>
            </a:bodyPr>
            <a:lstStyle/>
            <a:p>
              <a:pPr algn="ctr"/>
              <a:r>
                <a:rPr lang="en-US" sz="4000" b="1" spc="-150" dirty="0" smtClean="0">
                  <a:solidFill>
                    <a:schemeClr val="bg1"/>
                  </a:solidFill>
                </a:rPr>
                <a:t>Agnostic</a:t>
              </a:r>
              <a:endParaRPr lang="en-US" sz="4000" b="1" spc="-150" dirty="0">
                <a:solidFill>
                  <a:schemeClr val="bg1"/>
                </a:solidFill>
              </a:endParaRPr>
            </a:p>
          </p:txBody>
        </p:sp>
        <p:sp>
          <p:nvSpPr>
            <p:cNvPr id="22" name="TextBox 21"/>
            <p:cNvSpPr txBox="1"/>
            <p:nvPr/>
          </p:nvSpPr>
          <p:spPr>
            <a:xfrm>
              <a:off x="4361369" y="1752596"/>
              <a:ext cx="1428202" cy="707886"/>
            </a:xfrm>
            <a:prstGeom prst="rect">
              <a:avLst/>
            </a:prstGeom>
            <a:noFill/>
          </p:spPr>
          <p:txBody>
            <a:bodyPr wrap="square" rtlCol="0">
              <a:spAutoFit/>
            </a:bodyPr>
            <a:lstStyle/>
            <a:p>
              <a:pPr algn="ctr"/>
              <a:r>
                <a:rPr lang="en-US" sz="4000" b="1" spc="-150" smtClean="0">
                  <a:solidFill>
                    <a:schemeClr val="bg1"/>
                  </a:solidFill>
                </a:rPr>
                <a:t>Hindu</a:t>
              </a:r>
              <a:endParaRPr lang="en-US" sz="4000" b="1" spc="-150">
                <a:solidFill>
                  <a:schemeClr val="bg1"/>
                </a:solidFill>
              </a:endParaRPr>
            </a:p>
          </p:txBody>
        </p:sp>
        <p:sp>
          <p:nvSpPr>
            <p:cNvPr id="23" name="TextBox 22"/>
            <p:cNvSpPr txBox="1"/>
            <p:nvPr/>
          </p:nvSpPr>
          <p:spPr>
            <a:xfrm>
              <a:off x="6207945" y="1752596"/>
              <a:ext cx="1856014" cy="707886"/>
            </a:xfrm>
            <a:prstGeom prst="rect">
              <a:avLst/>
            </a:prstGeom>
            <a:noFill/>
          </p:spPr>
          <p:txBody>
            <a:bodyPr wrap="square" rtlCol="0">
              <a:spAutoFit/>
            </a:bodyPr>
            <a:lstStyle/>
            <a:p>
              <a:pPr algn="ctr"/>
              <a:r>
                <a:rPr lang="en-US" sz="4000" b="1" spc="-150" smtClean="0">
                  <a:solidFill>
                    <a:schemeClr val="bg1"/>
                  </a:solidFill>
                </a:rPr>
                <a:t>Muslim</a:t>
              </a:r>
              <a:endParaRPr lang="en-US" sz="4000" b="1" spc="-150" dirty="0">
                <a:solidFill>
                  <a:schemeClr val="bg1"/>
                </a:solidFill>
              </a:endParaRPr>
            </a:p>
          </p:txBody>
        </p:sp>
        <p:sp>
          <p:nvSpPr>
            <p:cNvPr id="24" name="TextBox 23"/>
            <p:cNvSpPr txBox="1"/>
            <p:nvPr/>
          </p:nvSpPr>
          <p:spPr>
            <a:xfrm>
              <a:off x="7998087" y="1752596"/>
              <a:ext cx="2233029" cy="707886"/>
            </a:xfrm>
            <a:prstGeom prst="rect">
              <a:avLst/>
            </a:prstGeom>
            <a:noFill/>
          </p:spPr>
          <p:txBody>
            <a:bodyPr wrap="square" rtlCol="0">
              <a:spAutoFit/>
            </a:bodyPr>
            <a:lstStyle/>
            <a:p>
              <a:pPr algn="ctr"/>
              <a:r>
                <a:rPr lang="en-US" sz="4000" b="1" spc="-150" dirty="0" smtClean="0">
                  <a:solidFill>
                    <a:schemeClr val="bg1"/>
                  </a:solidFill>
                </a:rPr>
                <a:t>Buddhist</a:t>
              </a:r>
              <a:endParaRPr lang="en-US" sz="4000" b="1" spc="-150" dirty="0">
                <a:solidFill>
                  <a:schemeClr val="bg1"/>
                </a:solidFill>
              </a:endParaRPr>
            </a:p>
          </p:txBody>
        </p:sp>
        <p:sp>
          <p:nvSpPr>
            <p:cNvPr id="25" name="TextBox 24"/>
            <p:cNvSpPr txBox="1"/>
            <p:nvPr/>
          </p:nvSpPr>
          <p:spPr>
            <a:xfrm>
              <a:off x="10160889" y="1132425"/>
              <a:ext cx="1911899" cy="1323439"/>
            </a:xfrm>
            <a:prstGeom prst="rect">
              <a:avLst/>
            </a:prstGeom>
            <a:noFill/>
          </p:spPr>
          <p:txBody>
            <a:bodyPr wrap="square" rtlCol="0">
              <a:spAutoFit/>
            </a:bodyPr>
            <a:lstStyle/>
            <a:p>
              <a:pPr algn="ctr"/>
              <a:r>
                <a:rPr lang="en-US" sz="4000" b="1" spc="-150" smtClean="0">
                  <a:solidFill>
                    <a:schemeClr val="bg1"/>
                  </a:solidFill>
                </a:rPr>
                <a:t>Jewish/Christian</a:t>
              </a:r>
              <a:endParaRPr lang="en-US" sz="4000" b="1" spc="-150" dirty="0">
                <a:solidFill>
                  <a:schemeClr val="bg1"/>
                </a:solidFill>
              </a:endParaRPr>
            </a:p>
          </p:txBody>
        </p:sp>
        <p:sp>
          <p:nvSpPr>
            <p:cNvPr id="27" name="TextBox 26"/>
            <p:cNvSpPr txBox="1"/>
            <p:nvPr/>
          </p:nvSpPr>
          <p:spPr>
            <a:xfrm>
              <a:off x="2823055" y="529898"/>
              <a:ext cx="6582513" cy="769441"/>
            </a:xfrm>
            <a:prstGeom prst="rect">
              <a:avLst/>
            </a:prstGeom>
            <a:solidFill>
              <a:srgbClr val="DED7CD"/>
            </a:solidFill>
            <a:ln>
              <a:solidFill>
                <a:schemeClr val="tx1"/>
              </a:solidFill>
            </a:ln>
          </p:spPr>
          <p:txBody>
            <a:bodyPr wrap="square" rtlCol="0">
              <a:spAutoFit/>
            </a:bodyPr>
            <a:lstStyle/>
            <a:p>
              <a:pPr algn="ctr"/>
              <a:r>
                <a:rPr lang="en-US" sz="4400" b="1" spc="300" dirty="0">
                  <a:solidFill>
                    <a:schemeClr val="bg1"/>
                  </a:solidFill>
                </a:rPr>
                <a:t>Why I’m NOT </a:t>
              </a:r>
              <a:r>
                <a:rPr lang="is-IS" sz="4400" b="1" spc="300" dirty="0" smtClean="0">
                  <a:solidFill>
                    <a:schemeClr val="bg1"/>
                  </a:solidFill>
                </a:rPr>
                <a:t>…</a:t>
              </a:r>
              <a:endParaRPr lang="en-US" sz="4400" b="1" spc="300" dirty="0">
                <a:solidFill>
                  <a:schemeClr val="bg1"/>
                </a:solidFill>
              </a:endParaRPr>
            </a:p>
          </p:txBody>
        </p:sp>
        <p:sp>
          <p:nvSpPr>
            <p:cNvPr id="28" name="TextBox 27"/>
            <p:cNvSpPr txBox="1"/>
            <p:nvPr/>
          </p:nvSpPr>
          <p:spPr>
            <a:xfrm>
              <a:off x="2804743" y="497239"/>
              <a:ext cx="6582513"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t>
              </a:r>
              <a:endParaRPr lang="en-US" sz="4400" b="1" spc="300" dirty="0"/>
            </a:p>
          </p:txBody>
        </p:sp>
        <p:grpSp>
          <p:nvGrpSpPr>
            <p:cNvPr id="2" name="Group 1"/>
            <p:cNvGrpSpPr/>
            <p:nvPr/>
          </p:nvGrpSpPr>
          <p:grpSpPr>
            <a:xfrm>
              <a:off x="2607108" y="2587172"/>
              <a:ext cx="1151373" cy="3000345"/>
              <a:chOff x="2607108" y="2587172"/>
              <a:chExt cx="1151373" cy="3000345"/>
            </a:xfrm>
          </p:grpSpPr>
          <p:pic>
            <p:nvPicPr>
              <p:cNvPr id="29" name="Picture 28"/>
              <p:cNvPicPr>
                <a:picLocks noChangeAspect="1"/>
              </p:cNvPicPr>
              <p:nvPr/>
            </p:nvPicPr>
            <p:blipFill rotWithShape="1">
              <a:blip r:embed="rId5">
                <a:extLst>
                  <a:ext uri="{BEBA8EAE-BF5A-486C-A8C5-ECC9F3942E4B}">
                    <a14:imgProps xmlns:a14="http://schemas.microsoft.com/office/drawing/2010/main">
                      <a14:imgLayer r:embed="rId6">
                        <a14:imgEffect>
                          <a14:backgroundRemoval t="36790" b="75802" l="21111" r="31250">
                            <a14:foregroundMark x1="21944" y1="74568" x2="21944" y2="69877"/>
                          </a14:backgroundRemoval>
                        </a14:imgEffect>
                      </a14:imgLayer>
                    </a14:imgProps>
                  </a:ext>
                </a:extLst>
              </a:blip>
              <a:srcRect l="21546" t="38384" r="69011" b="18658"/>
              <a:stretch/>
            </p:blipFill>
            <p:spPr>
              <a:xfrm>
                <a:off x="2607108" y="2641429"/>
                <a:ext cx="1151373" cy="2946088"/>
              </a:xfrm>
              <a:prstGeom prst="rect">
                <a:avLst/>
              </a:prstGeom>
            </p:spPr>
          </p:pic>
          <p:pic>
            <p:nvPicPr>
              <p:cNvPr id="7" name="Picture 6"/>
              <p:cNvPicPr>
                <a:picLocks noChangeAspect="1"/>
              </p:cNvPicPr>
              <p:nvPr/>
            </p:nvPicPr>
            <p:blipFill>
              <a:blip r:embed="rId13"/>
              <a:stretch>
                <a:fillRect/>
              </a:stretch>
            </p:blipFill>
            <p:spPr>
              <a:xfrm>
                <a:off x="2820227" y="2587172"/>
                <a:ext cx="658806" cy="1266371"/>
              </a:xfrm>
              <a:prstGeom prst="rect">
                <a:avLst/>
              </a:prstGeom>
            </p:spPr>
          </p:pic>
        </p:grpSp>
        <p:pic>
          <p:nvPicPr>
            <p:cNvPr id="35" name="Picture 34"/>
            <p:cNvPicPr>
              <a:picLocks noChangeAspect="1"/>
            </p:cNvPicPr>
            <p:nvPr/>
          </p:nvPicPr>
          <p:blipFill>
            <a:blip r:embed="rId12">
              <a:duotone>
                <a:prstClr val="black"/>
                <a:srgbClr val="FF0000">
                  <a:tint val="45000"/>
                  <a:satMod val="400000"/>
                </a:srgbClr>
              </a:duotone>
            </a:blip>
            <a:stretch>
              <a:fillRect/>
            </a:stretch>
          </p:blipFill>
          <p:spPr>
            <a:xfrm>
              <a:off x="8524971" y="2626632"/>
              <a:ext cx="1155700" cy="1155700"/>
            </a:xfrm>
            <a:prstGeom prst="rect">
              <a:avLst/>
            </a:prstGeom>
          </p:spPr>
        </p:pic>
        <p:pic>
          <p:nvPicPr>
            <p:cNvPr id="36" name="Picture 35"/>
            <p:cNvPicPr>
              <a:picLocks noChangeAspect="1"/>
            </p:cNvPicPr>
            <p:nvPr/>
          </p:nvPicPr>
          <p:blipFill>
            <a:blip r:embed="rId14">
              <a:extLst>
                <a:ext uri="{BEBA8EAE-BF5A-486C-A8C5-ECC9F3942E4B}">
                  <a14:imgProps xmlns:a14="http://schemas.microsoft.com/office/drawing/2010/main">
                    <a14:imgLayer r:embed="rId15">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13586" y="1703936"/>
              <a:ext cx="879453" cy="879453"/>
            </a:xfrm>
            <a:prstGeom prst="rect">
              <a:avLst/>
            </a:prstGeom>
          </p:spPr>
        </p:pic>
        <p:pic>
          <p:nvPicPr>
            <p:cNvPr id="37" name="Picture 36"/>
            <p:cNvPicPr>
              <a:picLocks noChangeAspect="1"/>
            </p:cNvPicPr>
            <p:nvPr/>
          </p:nvPicPr>
          <p:blipFill>
            <a:blip r:embed="rId16">
              <a:extLst>
                <a:ext uri="{BEBA8EAE-BF5A-486C-A8C5-ECC9F3942E4B}">
                  <a14:imgProps xmlns:a14="http://schemas.microsoft.com/office/drawing/2010/main">
                    <a14:imgLayer r:embed="rId15">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4989" y="1678985"/>
              <a:ext cx="879453" cy="879453"/>
            </a:xfrm>
            <a:prstGeom prst="rect">
              <a:avLst/>
            </a:prstGeom>
          </p:spPr>
        </p:pic>
        <p:sp>
          <p:nvSpPr>
            <p:cNvPr id="38" name="TextBox 37"/>
            <p:cNvSpPr txBox="1"/>
            <p:nvPr/>
          </p:nvSpPr>
          <p:spPr>
            <a:xfrm>
              <a:off x="650865" y="2858836"/>
              <a:ext cx="1077686" cy="646331"/>
            </a:xfrm>
            <a:prstGeom prst="rect">
              <a:avLst/>
            </a:prstGeom>
            <a:noFill/>
          </p:spPr>
          <p:txBody>
            <a:bodyPr wrap="square" rtlCol="0">
              <a:spAutoFit/>
            </a:bodyPr>
            <a:lstStyle/>
            <a:p>
              <a:pPr algn="ctr"/>
              <a:r>
                <a:rPr lang="en-US" sz="3600" b="1" smtClean="0"/>
                <a:t>GOD</a:t>
              </a:r>
            </a:p>
          </p:txBody>
        </p:sp>
        <p:sp>
          <p:nvSpPr>
            <p:cNvPr id="39" name="&quot;No&quot; Symbol 38"/>
            <p:cNvSpPr/>
            <p:nvPr/>
          </p:nvSpPr>
          <p:spPr>
            <a:xfrm>
              <a:off x="689156" y="2700982"/>
              <a:ext cx="990408" cy="925775"/>
            </a:xfrm>
            <a:prstGeom prst="noSmoking">
              <a:avLst>
                <a:gd name="adj" fmla="val 96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0" name="Picture 39"/>
            <p:cNvPicPr>
              <a:picLocks noChangeAspect="1"/>
            </p:cNvPicPr>
            <p:nvPr/>
          </p:nvPicPr>
          <p:blipFill>
            <a:blip r:embed="rId14">
              <a:extLst>
                <a:ext uri="{BEBA8EAE-BF5A-486C-A8C5-ECC9F3942E4B}">
                  <a14:imgProps xmlns:a14="http://schemas.microsoft.com/office/drawing/2010/main">
                    <a14:imgLayer r:embed="rId15">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8273785" y="1788871"/>
              <a:ext cx="879453" cy="879453"/>
            </a:xfrm>
            <a:prstGeom prst="rect">
              <a:avLst/>
            </a:prstGeom>
          </p:spPr>
        </p:pic>
        <p:pic>
          <p:nvPicPr>
            <p:cNvPr id="41" name="Picture 40"/>
            <p:cNvPicPr>
              <a:picLocks noChangeAspect="1"/>
            </p:cNvPicPr>
            <p:nvPr/>
          </p:nvPicPr>
          <p:blipFill>
            <a:blip r:embed="rId16">
              <a:extLst>
                <a:ext uri="{BEBA8EAE-BF5A-486C-A8C5-ECC9F3942E4B}">
                  <a14:imgProps xmlns:a14="http://schemas.microsoft.com/office/drawing/2010/main">
                    <a14:imgLayer r:embed="rId15">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8262382" y="1763920"/>
              <a:ext cx="879453" cy="879453"/>
            </a:xfrm>
            <a:prstGeom prst="rect">
              <a:avLst/>
            </a:prstGeom>
          </p:spPr>
        </p:pic>
        <p:pic>
          <p:nvPicPr>
            <p:cNvPr id="42" name="Picture 41"/>
            <p:cNvPicPr>
              <a:picLocks noChangeAspect="1"/>
            </p:cNvPicPr>
            <p:nvPr/>
          </p:nvPicPr>
          <p:blipFill>
            <a:blip r:embed="rId17">
              <a:extLst>
                <a:ext uri="{BEBA8EAE-BF5A-486C-A8C5-ECC9F3942E4B}">
                  <a14:imgProps xmlns:a14="http://schemas.microsoft.com/office/drawing/2010/main">
                    <a14:imgLayer r:embed="rId18">
                      <a14:imgEffect>
                        <a14:backgroundRemoval t="0" b="99833" l="9907" r="89907"/>
                      </a14:imgEffect>
                    </a14:imgLayer>
                  </a14:imgProps>
                </a:ext>
              </a:extLst>
            </a:blip>
            <a:stretch>
              <a:fillRect/>
            </a:stretch>
          </p:blipFill>
          <p:spPr>
            <a:xfrm>
              <a:off x="10553865" y="2587172"/>
              <a:ext cx="1060781" cy="1189661"/>
            </a:xfrm>
            <a:prstGeom prst="rect">
              <a:avLst/>
            </a:prstGeom>
          </p:spPr>
        </p:pic>
        <p:pic>
          <p:nvPicPr>
            <p:cNvPr id="31" name="Picture 30"/>
            <p:cNvPicPr>
              <a:picLocks noChangeAspect="1"/>
            </p:cNvPicPr>
            <p:nvPr/>
          </p:nvPicPr>
          <p:blipFill>
            <a:blip r:embed="rId14">
              <a:extLst>
                <a:ext uri="{BEBA8EAE-BF5A-486C-A8C5-ECC9F3942E4B}">
                  <a14:imgProps xmlns:a14="http://schemas.microsoft.com/office/drawing/2010/main">
                    <a14:imgLayer r:embed="rId15">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2865868" y="1725412"/>
              <a:ext cx="879453" cy="879453"/>
            </a:xfrm>
            <a:prstGeom prst="rect">
              <a:avLst/>
            </a:prstGeom>
          </p:spPr>
        </p:pic>
        <p:pic>
          <p:nvPicPr>
            <p:cNvPr id="32" name="Picture 31"/>
            <p:cNvPicPr>
              <a:picLocks noChangeAspect="1"/>
            </p:cNvPicPr>
            <p:nvPr/>
          </p:nvPicPr>
          <p:blipFill>
            <a:blip r:embed="rId16">
              <a:extLst>
                <a:ext uri="{BEBA8EAE-BF5A-486C-A8C5-ECC9F3942E4B}">
                  <a14:imgProps xmlns:a14="http://schemas.microsoft.com/office/drawing/2010/main">
                    <a14:imgLayer r:embed="rId15">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854465" y="1700461"/>
              <a:ext cx="879453" cy="879453"/>
            </a:xfrm>
            <a:prstGeom prst="rect">
              <a:avLst/>
            </a:prstGeom>
          </p:spPr>
        </p:pic>
      </p:grpSp>
    </p:spTree>
    <p:extLst>
      <p:ext uri="{BB962C8B-B14F-4D97-AF65-F5344CB8AC3E}">
        <p14:creationId xmlns:p14="http://schemas.microsoft.com/office/powerpoint/2010/main" val="478638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2" fill="hold" nodeType="withEffect">
                                  <p:stCondLst>
                                    <p:cond delay="0"/>
                                  </p:stCondLst>
                                  <p:childTnLst>
                                    <p:animEffect transition="out" filter="wipe(right)">
                                      <p:cBhvr>
                                        <p:cTn id="6" dur="1000"/>
                                        <p:tgtEl>
                                          <p:spTgt spid="46"/>
                                        </p:tgtEl>
                                      </p:cBhvr>
                                    </p:animEffect>
                                    <p:set>
                                      <p:cBhvr>
                                        <p:cTn id="7" dur="1" fill="hold">
                                          <p:stCondLst>
                                            <p:cond delay="999"/>
                                          </p:stCondLst>
                                        </p:cTn>
                                        <p:tgtEl>
                                          <p:spTgt spid="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901461" y="606500"/>
            <a:ext cx="8774723" cy="1200329"/>
          </a:xfrm>
          <a:prstGeom prst="rect">
            <a:avLst/>
          </a:prstGeom>
          <a:noFill/>
          <a:ln>
            <a:noFill/>
          </a:ln>
        </p:spPr>
        <p:txBody>
          <a:bodyPr wrap="square" rtlCol="0">
            <a:spAutoFit/>
          </a:bodyPr>
          <a:lstStyle/>
          <a:p>
            <a:pPr marL="571500" indent="-571500">
              <a:buFont typeface="Arial" charset="0"/>
              <a:buChar char="•"/>
            </a:pPr>
            <a:r>
              <a:rPr lang="en-US" sz="3600" dirty="0" smtClean="0"/>
              <a:t>“A </a:t>
            </a:r>
            <a:r>
              <a:rPr lang="en-US" sz="3600" dirty="0"/>
              <a:t>revelation from the Lord of the Worlds” (26:192)</a:t>
            </a:r>
          </a:p>
        </p:txBody>
      </p:sp>
      <p:sp>
        <p:nvSpPr>
          <p:cNvPr id="6" name="TextBox 5"/>
          <p:cNvSpPr txBox="1"/>
          <p:nvPr/>
        </p:nvSpPr>
        <p:spPr>
          <a:xfrm>
            <a:off x="2901458" y="1806829"/>
            <a:ext cx="8774723" cy="1754326"/>
          </a:xfrm>
          <a:prstGeom prst="rect">
            <a:avLst/>
          </a:prstGeom>
          <a:noFill/>
          <a:ln>
            <a:noFill/>
          </a:ln>
        </p:spPr>
        <p:txBody>
          <a:bodyPr wrap="square" rtlCol="0">
            <a:spAutoFit/>
          </a:bodyPr>
          <a:lstStyle/>
          <a:p>
            <a:pPr marL="571500" indent="-571500">
              <a:buFont typeface="Arial" charset="0"/>
              <a:buChar char="•"/>
            </a:pPr>
            <a:r>
              <a:rPr lang="en-US" sz="3600" dirty="0" smtClean="0"/>
              <a:t>“Sent </a:t>
            </a:r>
            <a:r>
              <a:rPr lang="en-US" sz="3600" dirty="0"/>
              <a:t>down to Muhammad” (47:2) through the Holy Spirit working in his heart “in a clear Arabic tongue” (26:193-195)</a:t>
            </a:r>
          </a:p>
        </p:txBody>
      </p:sp>
      <p:sp>
        <p:nvSpPr>
          <p:cNvPr id="7" name="TextBox 6"/>
          <p:cNvSpPr txBox="1"/>
          <p:nvPr/>
        </p:nvSpPr>
        <p:spPr>
          <a:xfrm>
            <a:off x="2901458" y="3561155"/>
            <a:ext cx="9290542" cy="2862322"/>
          </a:xfrm>
          <a:prstGeom prst="rect">
            <a:avLst/>
          </a:prstGeom>
          <a:noFill/>
          <a:ln>
            <a:noFill/>
          </a:ln>
        </p:spPr>
        <p:txBody>
          <a:bodyPr wrap="square" rtlCol="0">
            <a:spAutoFit/>
          </a:bodyPr>
          <a:lstStyle/>
          <a:p>
            <a:pPr marL="571500" indent="-571500">
              <a:buFont typeface="Arial" charset="0"/>
              <a:buChar char="•"/>
            </a:pPr>
            <a:r>
              <a:rPr lang="en-US" sz="3600"/>
              <a:t>Muhammad was given the revelation in bits and pieces (25:32) over several decades and, rather than being in chronological order, is collected in the order dictated by Allah (the Muslim God) (75:17)</a:t>
            </a:r>
            <a:endParaRPr lang="en-US" sz="3600" dirty="0"/>
          </a:p>
        </p:txBody>
      </p:sp>
      <p:pic>
        <p:nvPicPr>
          <p:cNvPr id="8" name="Picture 7"/>
          <p:cNvPicPr>
            <a:picLocks noChangeAspect="1"/>
          </p:cNvPicPr>
          <p:nvPr/>
        </p:nvPicPr>
        <p:blipFill>
          <a:blip r:embed="rId2"/>
          <a:stretch>
            <a:fillRect/>
          </a:stretch>
        </p:blipFill>
        <p:spPr>
          <a:xfrm>
            <a:off x="340946" y="388814"/>
            <a:ext cx="2279161" cy="3354926"/>
          </a:xfrm>
          <a:prstGeom prst="rect">
            <a:avLst/>
          </a:prstGeom>
        </p:spPr>
      </p:pic>
    </p:spTree>
    <p:extLst>
      <p:ext uri="{BB962C8B-B14F-4D97-AF65-F5344CB8AC3E}">
        <p14:creationId xmlns:p14="http://schemas.microsoft.com/office/powerpoint/2010/main" val="903820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 8"/>
          <p:cNvPicPr>
            <a:picLocks noChangeAspect="1"/>
          </p:cNvPicPr>
          <p:nvPr/>
        </p:nvPicPr>
        <p:blipFill>
          <a:blip r:embed="rId2"/>
          <a:stretch>
            <a:fillRect/>
          </a:stretch>
        </p:blipFill>
        <p:spPr>
          <a:xfrm>
            <a:off x="340946" y="388814"/>
            <a:ext cx="2279161" cy="3354926"/>
          </a:xfrm>
          <a:prstGeom prst="rect">
            <a:avLst/>
          </a:prstGeom>
        </p:spPr>
      </p:pic>
    </p:spTree>
    <p:extLst>
      <p:ext uri="{BB962C8B-B14F-4D97-AF65-F5344CB8AC3E}">
        <p14:creationId xmlns:p14="http://schemas.microsoft.com/office/powerpoint/2010/main" val="20303670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descr=" 7"/>
          <p:cNvSpPr txBox="1"/>
          <p:nvPr/>
        </p:nvSpPr>
        <p:spPr>
          <a:xfrm>
            <a:off x="2848703" y="519015"/>
            <a:ext cx="9056081" cy="6001643"/>
          </a:xfrm>
          <a:prstGeom prst="rect">
            <a:avLst/>
          </a:prstGeom>
          <a:noFill/>
          <a:ln>
            <a:noFill/>
          </a:ln>
        </p:spPr>
        <p:txBody>
          <a:bodyPr wrap="square" rtlCol="0">
            <a:spAutoFit/>
          </a:bodyPr>
          <a:lstStyle/>
          <a:p>
            <a:pPr algn="ctr"/>
            <a:r>
              <a:rPr lang="en-US" sz="3200" dirty="0" smtClean="0"/>
              <a:t>“We </a:t>
            </a:r>
            <a:r>
              <a:rPr lang="en-US" sz="3200" dirty="0"/>
              <a:t>have presented above indisputable proof that the Qur’an is the word of God. The reality is that Muslims are the only ones who even claim to have an authentic scripture from God, in its original form, of which not a single letter has been changed.  Most other religions admit that their scriptures are in fact human writings… If we are of the view that God would not leave us without a reliable Revelation, then the mere fact that Muslims are the only ones who even claim to have an authentic revelation could attest to the truthfulness of their </a:t>
            </a:r>
            <a:r>
              <a:rPr lang="en-US" sz="3200" dirty="0" smtClean="0"/>
              <a:t>claim.”</a:t>
            </a:r>
          </a:p>
          <a:p>
            <a:pPr algn="r"/>
            <a:r>
              <a:rPr lang="en-US" sz="3200" dirty="0" smtClean="0"/>
              <a:t>- </a:t>
            </a:r>
            <a:r>
              <a:rPr lang="en-US" sz="3200" i="1" dirty="0" smtClean="0"/>
              <a:t>Who Wrote the Qur’an?</a:t>
            </a:r>
            <a:r>
              <a:rPr lang="en-US" sz="3200" dirty="0" smtClean="0"/>
              <a:t> </a:t>
            </a:r>
            <a:endParaRPr lang="en-US" sz="3200" dirty="0"/>
          </a:p>
        </p:txBody>
      </p:sp>
      <p:pic>
        <p:nvPicPr>
          <p:cNvPr id="8" name="Picture 7" descr=" 8"/>
          <p:cNvPicPr>
            <a:picLocks noChangeAspect="1"/>
          </p:cNvPicPr>
          <p:nvPr/>
        </p:nvPicPr>
        <p:blipFill>
          <a:blip r:embed="rId2"/>
          <a:stretch>
            <a:fillRect/>
          </a:stretch>
        </p:blipFill>
        <p:spPr>
          <a:xfrm>
            <a:off x="340946" y="388814"/>
            <a:ext cx="2279161" cy="3354926"/>
          </a:xfrm>
          <a:prstGeom prst="rect">
            <a:avLst/>
          </a:prstGeom>
        </p:spPr>
      </p:pic>
    </p:spTree>
    <p:extLst>
      <p:ext uri="{BB962C8B-B14F-4D97-AF65-F5344CB8AC3E}">
        <p14:creationId xmlns:p14="http://schemas.microsoft.com/office/powerpoint/2010/main" val="328199164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48703" y="712446"/>
            <a:ext cx="9056081" cy="5509200"/>
          </a:xfrm>
          <a:prstGeom prst="rect">
            <a:avLst/>
          </a:prstGeom>
          <a:noFill/>
          <a:ln>
            <a:noFill/>
          </a:ln>
        </p:spPr>
        <p:txBody>
          <a:bodyPr wrap="square" rtlCol="0">
            <a:spAutoFit/>
          </a:bodyPr>
          <a:lstStyle/>
          <a:p>
            <a:pPr algn="ctr"/>
            <a:r>
              <a:rPr lang="en-US" sz="3200" dirty="0" smtClean="0"/>
              <a:t>“</a:t>
            </a:r>
            <a:r>
              <a:rPr lang="en-US" sz="3200" dirty="0"/>
              <a:t>The Qur’an is thus not only a veriﬁer of the sacred books of all nations as stated above; it is also a guardian over them. In other words, it guards the original teachings of the prophets of God, for, as elsewhere stated, those teachings had undergone alterations, and only a revelation from God could separate the pure Divine teaching from the mass of error which had grown around it. This was the work done by the Holy Qur’an, and hence it is called a guardian over the earlier </a:t>
            </a:r>
            <a:r>
              <a:rPr lang="en-US" sz="3200" dirty="0" smtClean="0"/>
              <a:t>scriptures.”</a:t>
            </a:r>
          </a:p>
          <a:p>
            <a:pPr algn="r"/>
            <a:r>
              <a:rPr lang="en-US" sz="3200" dirty="0" smtClean="0"/>
              <a:t>- </a:t>
            </a:r>
            <a:r>
              <a:rPr lang="en-US" sz="3200" i="1" dirty="0" smtClean="0"/>
              <a:t>Who Wrote the Qur’an?</a:t>
            </a:r>
            <a:r>
              <a:rPr lang="en-US" sz="3200" dirty="0" smtClean="0"/>
              <a:t> </a:t>
            </a:r>
            <a:endParaRPr lang="en-US" sz="3200" dirty="0"/>
          </a:p>
        </p:txBody>
      </p:sp>
      <p:pic>
        <p:nvPicPr>
          <p:cNvPr id="8" name="Picture 7"/>
          <p:cNvPicPr>
            <a:picLocks noChangeAspect="1"/>
          </p:cNvPicPr>
          <p:nvPr/>
        </p:nvPicPr>
        <p:blipFill>
          <a:blip r:embed="rId2"/>
          <a:stretch>
            <a:fillRect/>
          </a:stretch>
        </p:blipFill>
        <p:spPr>
          <a:xfrm>
            <a:off x="340946" y="388814"/>
            <a:ext cx="2279161" cy="3354926"/>
          </a:xfrm>
          <a:prstGeom prst="rect">
            <a:avLst/>
          </a:prstGeom>
        </p:spPr>
      </p:pic>
    </p:spTree>
    <p:extLst>
      <p:ext uri="{BB962C8B-B14F-4D97-AF65-F5344CB8AC3E}">
        <p14:creationId xmlns:p14="http://schemas.microsoft.com/office/powerpoint/2010/main" val="906956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848703" y="712446"/>
            <a:ext cx="9056081" cy="5509200"/>
          </a:xfrm>
          <a:prstGeom prst="rect">
            <a:avLst/>
          </a:prstGeom>
          <a:noFill/>
          <a:ln>
            <a:noFill/>
          </a:ln>
        </p:spPr>
        <p:txBody>
          <a:bodyPr wrap="square" rtlCol="0">
            <a:spAutoFit/>
          </a:bodyPr>
          <a:lstStyle/>
          <a:p>
            <a:pPr algn="ctr"/>
            <a:r>
              <a:rPr lang="en-US" sz="3200" dirty="0" smtClean="0"/>
              <a:t>“</a:t>
            </a:r>
            <a:r>
              <a:rPr lang="en-US" sz="3200" dirty="0"/>
              <a:t>The Qur’an is thus not only a veriﬁer of the sacred books of all nations as stated above; it is also a guardian over them. In other words, </a:t>
            </a:r>
            <a:r>
              <a:rPr lang="en-US" sz="3200" dirty="0">
                <a:solidFill>
                  <a:srgbClr val="FF0000"/>
                </a:solidFill>
              </a:rPr>
              <a:t>it guards the original teachings of the prophets of God, for, as elsewhere stated, those teachings had undergone alterations, and only a revelation from God could separate the pure Divine teaching from the mass of error which had grown around it</a:t>
            </a:r>
            <a:r>
              <a:rPr lang="en-US" sz="3200" dirty="0"/>
              <a:t>. This was the work done by the Holy Qur’an, and hence it is called a guardian over the earlier </a:t>
            </a:r>
            <a:r>
              <a:rPr lang="en-US" sz="3200" dirty="0" smtClean="0"/>
              <a:t>scriptures.”</a:t>
            </a:r>
          </a:p>
          <a:p>
            <a:pPr algn="r"/>
            <a:r>
              <a:rPr lang="en-US" sz="3200" dirty="0" smtClean="0"/>
              <a:t>- </a:t>
            </a:r>
            <a:r>
              <a:rPr lang="en-US" sz="3200" i="1" dirty="0" smtClean="0"/>
              <a:t>Who Wrote the Qur’an?</a:t>
            </a:r>
            <a:r>
              <a:rPr lang="en-US" sz="3200" dirty="0" smtClean="0"/>
              <a:t> </a:t>
            </a:r>
            <a:endParaRPr lang="en-US" sz="3200" dirty="0"/>
          </a:p>
        </p:txBody>
      </p:sp>
      <p:pic>
        <p:nvPicPr>
          <p:cNvPr id="8" name="Picture 7"/>
          <p:cNvPicPr>
            <a:picLocks noChangeAspect="1"/>
          </p:cNvPicPr>
          <p:nvPr/>
        </p:nvPicPr>
        <p:blipFill>
          <a:blip r:embed="rId2"/>
          <a:stretch>
            <a:fillRect/>
          </a:stretch>
        </p:blipFill>
        <p:spPr>
          <a:xfrm>
            <a:off x="340946" y="388814"/>
            <a:ext cx="2279161" cy="3354926"/>
          </a:xfrm>
          <a:prstGeom prst="rect">
            <a:avLst/>
          </a:prstGeom>
        </p:spPr>
      </p:pic>
    </p:spTree>
    <p:extLst>
      <p:ext uri="{BB962C8B-B14F-4D97-AF65-F5344CB8AC3E}">
        <p14:creationId xmlns:p14="http://schemas.microsoft.com/office/powerpoint/2010/main" val="104596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836290" y="395485"/>
            <a:ext cx="10523371" cy="1754326"/>
          </a:xfrm>
          <a:prstGeom prst="rect">
            <a:avLst/>
          </a:prstGeom>
          <a:noFill/>
          <a:ln>
            <a:noFill/>
          </a:ln>
        </p:spPr>
        <p:txBody>
          <a:bodyPr wrap="square" rtlCol="0">
            <a:spAutoFit/>
          </a:bodyPr>
          <a:lstStyle/>
          <a:p>
            <a:pPr algn="ctr"/>
            <a:r>
              <a:rPr lang="en-US" sz="3600" spc="300" dirty="0" smtClean="0"/>
              <a:t>I would have to </a:t>
            </a:r>
            <a:r>
              <a:rPr lang="en-US" sz="3600" spc="300" dirty="0" smtClean="0">
                <a:solidFill>
                  <a:srgbClr val="FF0000"/>
                </a:solidFill>
              </a:rPr>
              <a:t>set aside common sense </a:t>
            </a:r>
            <a:r>
              <a:rPr lang="en-US" sz="3600" spc="300" dirty="0" smtClean="0"/>
              <a:t>to believe the </a:t>
            </a:r>
            <a:r>
              <a:rPr lang="en-US" sz="3600" dirty="0" smtClean="0"/>
              <a:t>Qur'an </a:t>
            </a:r>
            <a:r>
              <a:rPr lang="en-US" sz="3600" dirty="0"/>
              <a:t>is presenting more reliable history than that of the Bible and other ancient </a:t>
            </a:r>
            <a:r>
              <a:rPr lang="en-US" sz="3600" dirty="0" smtClean="0"/>
              <a:t>writings</a:t>
            </a:r>
            <a:endParaRPr lang="en-US" sz="3600" spc="300" dirty="0"/>
          </a:p>
        </p:txBody>
      </p:sp>
      <p:pic>
        <p:nvPicPr>
          <p:cNvPr id="3" name="Picture 2"/>
          <p:cNvPicPr>
            <a:picLocks noChangeAspect="1"/>
          </p:cNvPicPr>
          <p:nvPr/>
        </p:nvPicPr>
        <p:blipFill>
          <a:blip r:embed="rId2"/>
          <a:stretch>
            <a:fillRect/>
          </a:stretch>
        </p:blipFill>
        <p:spPr>
          <a:xfrm>
            <a:off x="2677642" y="2688029"/>
            <a:ext cx="6840665" cy="3642432"/>
          </a:xfrm>
          <a:prstGeom prst="rect">
            <a:avLst/>
          </a:prstGeom>
        </p:spPr>
      </p:pic>
    </p:spTree>
    <p:extLst>
      <p:ext uri="{BB962C8B-B14F-4D97-AF65-F5344CB8AC3E}">
        <p14:creationId xmlns:p14="http://schemas.microsoft.com/office/powerpoint/2010/main" val="2063681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26337" y="536162"/>
            <a:ext cx="10523371" cy="1200329"/>
          </a:xfrm>
          <a:prstGeom prst="rect">
            <a:avLst/>
          </a:prstGeom>
          <a:noFill/>
          <a:ln>
            <a:noFill/>
          </a:ln>
        </p:spPr>
        <p:txBody>
          <a:bodyPr wrap="square" rtlCol="0">
            <a:spAutoFit/>
          </a:bodyPr>
          <a:lstStyle/>
          <a:p>
            <a:r>
              <a:rPr lang="en-US" sz="3600" b="1" spc="300" dirty="0" smtClean="0">
                <a:solidFill>
                  <a:srgbClr val="FF0000"/>
                </a:solidFill>
              </a:rPr>
              <a:t>ONE CORE EXAMPLE:</a:t>
            </a:r>
            <a:endParaRPr lang="en-US" sz="3600" spc="300" dirty="0"/>
          </a:p>
          <a:p>
            <a:r>
              <a:rPr lang="en-US" sz="3600" spc="300" dirty="0" smtClean="0"/>
              <a:t>The crucifixion of Jesus</a:t>
            </a:r>
            <a:endParaRPr lang="en-US" sz="3600" spc="300" dirty="0"/>
          </a:p>
        </p:txBody>
      </p:sp>
      <p:pic>
        <p:nvPicPr>
          <p:cNvPr id="2" name="Picture 1"/>
          <p:cNvPicPr>
            <a:picLocks noChangeAspect="1"/>
          </p:cNvPicPr>
          <p:nvPr/>
        </p:nvPicPr>
        <p:blipFill>
          <a:blip r:embed="rId2"/>
          <a:stretch>
            <a:fillRect/>
          </a:stretch>
        </p:blipFill>
        <p:spPr>
          <a:xfrm>
            <a:off x="1633416" y="2180492"/>
            <a:ext cx="2017835" cy="3587262"/>
          </a:xfrm>
          <a:prstGeom prst="rect">
            <a:avLst/>
          </a:prstGeom>
        </p:spPr>
      </p:pic>
      <p:pic>
        <p:nvPicPr>
          <p:cNvPr id="5" name="Picture 4"/>
          <p:cNvPicPr>
            <a:picLocks noChangeAspect="1"/>
          </p:cNvPicPr>
          <p:nvPr/>
        </p:nvPicPr>
        <p:blipFill>
          <a:blip r:embed="rId3"/>
          <a:stretch>
            <a:fillRect/>
          </a:stretch>
        </p:blipFill>
        <p:spPr>
          <a:xfrm>
            <a:off x="6935178" y="98834"/>
            <a:ext cx="4283807" cy="6305766"/>
          </a:xfrm>
          <a:prstGeom prst="rect">
            <a:avLst/>
          </a:prstGeom>
        </p:spPr>
      </p:pic>
      <p:sp>
        <p:nvSpPr>
          <p:cNvPr id="4" name="Rectangle 3"/>
          <p:cNvSpPr/>
          <p:nvPr/>
        </p:nvSpPr>
        <p:spPr>
          <a:xfrm>
            <a:off x="5957765" y="2953068"/>
            <a:ext cx="6034943" cy="3046988"/>
          </a:xfrm>
          <a:prstGeom prst="rect">
            <a:avLst/>
          </a:prstGeom>
          <a:solidFill>
            <a:srgbClr val="FFFFFF">
              <a:alpha val="74902"/>
            </a:srgbClr>
          </a:solidFill>
          <a:ln>
            <a:solidFill>
              <a:srgbClr val="384658"/>
            </a:solidFill>
          </a:ln>
        </p:spPr>
        <p:txBody>
          <a:bodyPr wrap="square">
            <a:spAutoFit/>
          </a:bodyPr>
          <a:lstStyle/>
          <a:p>
            <a:pPr algn="ctr"/>
            <a:r>
              <a:rPr lang="en-US" sz="3200" spc="-150" dirty="0">
                <a:latin typeface="Times New Roman" charset="0"/>
                <a:ea typeface="Calibri" charset="0"/>
              </a:rPr>
              <a:t>And for their saying, "We have killed the Messiah, Jesus, the son of Mary, the Messenger of God." In fact, </a:t>
            </a:r>
            <a:r>
              <a:rPr lang="en-US" sz="3200" b="1" spc="-150" dirty="0">
                <a:solidFill>
                  <a:srgbClr val="FF0000"/>
                </a:solidFill>
                <a:latin typeface="Times New Roman" charset="0"/>
                <a:ea typeface="Calibri" charset="0"/>
              </a:rPr>
              <a:t>they did not kill him, nor did they crucify him, but it appeared to them as if they did</a:t>
            </a:r>
            <a:r>
              <a:rPr lang="en-US" sz="3200" spc="-150" dirty="0">
                <a:latin typeface="Times New Roman" charset="0"/>
                <a:ea typeface="Calibri" charset="0"/>
              </a:rPr>
              <a:t>. </a:t>
            </a:r>
            <a:r>
              <a:rPr lang="en-US" sz="3200" spc="-150" dirty="0" smtClean="0">
                <a:latin typeface="Times New Roman" charset="0"/>
                <a:ea typeface="Calibri" charset="0"/>
              </a:rPr>
              <a:t>(</a:t>
            </a:r>
            <a:r>
              <a:rPr lang="en-US" sz="3200" dirty="0" smtClean="0"/>
              <a:t>4:157)</a:t>
            </a:r>
            <a:endParaRPr lang="en-US" sz="3200" spc="-150" dirty="0"/>
          </a:p>
        </p:txBody>
      </p:sp>
    </p:spTree>
    <p:extLst>
      <p:ext uri="{BB962C8B-B14F-4D97-AF65-F5344CB8AC3E}">
        <p14:creationId xmlns:p14="http://schemas.microsoft.com/office/powerpoint/2010/main" val="6399998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326337" y="536162"/>
            <a:ext cx="10523371" cy="1200329"/>
          </a:xfrm>
          <a:prstGeom prst="rect">
            <a:avLst/>
          </a:prstGeom>
          <a:noFill/>
          <a:ln>
            <a:noFill/>
          </a:ln>
        </p:spPr>
        <p:txBody>
          <a:bodyPr wrap="square" rtlCol="0">
            <a:spAutoFit/>
          </a:bodyPr>
          <a:lstStyle/>
          <a:p>
            <a:r>
              <a:rPr lang="en-US" sz="3600" b="1" spc="300" dirty="0" smtClean="0">
                <a:solidFill>
                  <a:srgbClr val="FF0000"/>
                </a:solidFill>
              </a:rPr>
              <a:t>ONE CORE EXAMPLE:</a:t>
            </a:r>
            <a:endParaRPr lang="en-US" sz="3600" spc="300" dirty="0"/>
          </a:p>
          <a:p>
            <a:r>
              <a:rPr lang="en-US" sz="3600" spc="300" dirty="0" smtClean="0"/>
              <a:t>The crucifixion of Jesus</a:t>
            </a:r>
            <a:endParaRPr lang="en-US" sz="3600" spc="300" dirty="0"/>
          </a:p>
        </p:txBody>
      </p:sp>
      <p:pic>
        <p:nvPicPr>
          <p:cNvPr id="2" name="Picture 1"/>
          <p:cNvPicPr>
            <a:picLocks noChangeAspect="1"/>
          </p:cNvPicPr>
          <p:nvPr/>
        </p:nvPicPr>
        <p:blipFill>
          <a:blip r:embed="rId2"/>
          <a:stretch>
            <a:fillRect/>
          </a:stretch>
        </p:blipFill>
        <p:spPr>
          <a:xfrm>
            <a:off x="1633416" y="2180492"/>
            <a:ext cx="2017835" cy="3587262"/>
          </a:xfrm>
          <a:prstGeom prst="rect">
            <a:avLst/>
          </a:prstGeom>
        </p:spPr>
      </p:pic>
      <p:pic>
        <p:nvPicPr>
          <p:cNvPr id="5" name="Picture 4"/>
          <p:cNvPicPr>
            <a:picLocks noChangeAspect="1"/>
          </p:cNvPicPr>
          <p:nvPr/>
        </p:nvPicPr>
        <p:blipFill>
          <a:blip r:embed="rId3"/>
          <a:stretch>
            <a:fillRect/>
          </a:stretch>
        </p:blipFill>
        <p:spPr>
          <a:xfrm>
            <a:off x="5774592" y="3242131"/>
            <a:ext cx="1330547" cy="1958566"/>
          </a:xfrm>
          <a:prstGeom prst="rect">
            <a:avLst/>
          </a:prstGeom>
        </p:spPr>
      </p:pic>
      <p:sp>
        <p:nvSpPr>
          <p:cNvPr id="4" name="Rectangle 3"/>
          <p:cNvSpPr/>
          <p:nvPr/>
        </p:nvSpPr>
        <p:spPr>
          <a:xfrm>
            <a:off x="6875581" y="3593368"/>
            <a:ext cx="4730261" cy="1077218"/>
          </a:xfrm>
          <a:prstGeom prst="rect">
            <a:avLst/>
          </a:prstGeom>
          <a:solidFill>
            <a:srgbClr val="FFFFFF">
              <a:alpha val="74902"/>
            </a:srgbClr>
          </a:solidFill>
          <a:ln>
            <a:solidFill>
              <a:srgbClr val="384658"/>
            </a:solidFill>
          </a:ln>
        </p:spPr>
        <p:txBody>
          <a:bodyPr wrap="square">
            <a:spAutoFit/>
          </a:bodyPr>
          <a:lstStyle/>
          <a:p>
            <a:pPr algn="ctr"/>
            <a:r>
              <a:rPr lang="en-US" sz="3200" b="1" spc="-150" smtClean="0">
                <a:solidFill>
                  <a:srgbClr val="FF0000"/>
                </a:solidFill>
                <a:latin typeface="Times New Roman" charset="0"/>
                <a:ea typeface="Calibri" charset="0"/>
              </a:rPr>
              <a:t>“they </a:t>
            </a:r>
            <a:r>
              <a:rPr lang="en-US" sz="3200" b="1" spc="-150" dirty="0">
                <a:solidFill>
                  <a:srgbClr val="FF0000"/>
                </a:solidFill>
                <a:latin typeface="Times New Roman" charset="0"/>
                <a:ea typeface="Calibri" charset="0"/>
              </a:rPr>
              <a:t>did not kill him, nor did they </a:t>
            </a:r>
            <a:r>
              <a:rPr lang="en-US" sz="3200" b="1" spc="-150">
                <a:solidFill>
                  <a:srgbClr val="FF0000"/>
                </a:solidFill>
                <a:latin typeface="Times New Roman" charset="0"/>
                <a:ea typeface="Calibri" charset="0"/>
              </a:rPr>
              <a:t>crucify </a:t>
            </a:r>
            <a:r>
              <a:rPr lang="en-US" sz="3200" b="1" spc="-150" smtClean="0">
                <a:solidFill>
                  <a:srgbClr val="FF0000"/>
                </a:solidFill>
                <a:latin typeface="Times New Roman" charset="0"/>
                <a:ea typeface="Calibri" charset="0"/>
              </a:rPr>
              <a:t>him”</a:t>
            </a:r>
            <a:endParaRPr lang="en-US" sz="3200" spc="-150" dirty="0"/>
          </a:p>
        </p:txBody>
      </p:sp>
      <p:sp>
        <p:nvSpPr>
          <p:cNvPr id="6" name="Rectangle 5"/>
          <p:cNvSpPr/>
          <p:nvPr/>
        </p:nvSpPr>
        <p:spPr>
          <a:xfrm>
            <a:off x="5840533" y="2180492"/>
            <a:ext cx="5999773" cy="1323439"/>
          </a:xfrm>
          <a:prstGeom prst="rect">
            <a:avLst/>
          </a:prstGeom>
          <a:noFill/>
          <a:ln>
            <a:noFill/>
          </a:ln>
        </p:spPr>
        <p:txBody>
          <a:bodyPr wrap="square">
            <a:spAutoFit/>
          </a:bodyPr>
          <a:lstStyle/>
          <a:p>
            <a:pPr algn="ctr"/>
            <a:r>
              <a:rPr lang="en-US" sz="4000" spc="-150" dirty="0" smtClean="0">
                <a:latin typeface="Times New Roman" charset="0"/>
                <a:ea typeface="Calibri" charset="0"/>
              </a:rPr>
              <a:t>I weigh this claim</a:t>
            </a:r>
            <a:r>
              <a:rPr lang="en-US" sz="4000" spc="-150" dirty="0">
                <a:latin typeface="Times New Roman" charset="0"/>
                <a:ea typeface="Calibri" charset="0"/>
              </a:rPr>
              <a:t> against earlier </a:t>
            </a:r>
            <a:r>
              <a:rPr lang="en-US" sz="4000" spc="-150" dirty="0" smtClean="0">
                <a:latin typeface="Times New Roman" charset="0"/>
                <a:ea typeface="Calibri" charset="0"/>
              </a:rPr>
              <a:t>history:</a:t>
            </a:r>
            <a:endParaRPr lang="en-US" sz="4000" spc="-150" dirty="0"/>
          </a:p>
        </p:txBody>
      </p:sp>
      <p:sp>
        <p:nvSpPr>
          <p:cNvPr id="8" name="Rectangle 7"/>
          <p:cNvSpPr/>
          <p:nvPr/>
        </p:nvSpPr>
        <p:spPr>
          <a:xfrm>
            <a:off x="6762258" y="4871014"/>
            <a:ext cx="4156322" cy="1323439"/>
          </a:xfrm>
          <a:prstGeom prst="rect">
            <a:avLst/>
          </a:prstGeom>
          <a:noFill/>
          <a:ln>
            <a:noFill/>
          </a:ln>
        </p:spPr>
        <p:txBody>
          <a:bodyPr wrap="square">
            <a:spAutoFit/>
          </a:bodyPr>
          <a:lstStyle/>
          <a:p>
            <a:pPr algn="ctr"/>
            <a:r>
              <a:rPr lang="en-US" sz="4000" spc="-150" dirty="0">
                <a:latin typeface="Times New Roman" charset="0"/>
                <a:ea typeface="Calibri" charset="0"/>
              </a:rPr>
              <a:t>a</a:t>
            </a:r>
            <a:r>
              <a:rPr lang="en-US" sz="4000" spc="-150" smtClean="0">
                <a:latin typeface="Times New Roman" charset="0"/>
                <a:ea typeface="Calibri" charset="0"/>
              </a:rPr>
              <a:t>nd </a:t>
            </a:r>
            <a:r>
              <a:rPr lang="en-US" sz="4000" spc="-150" dirty="0" smtClean="0">
                <a:latin typeface="Times New Roman" charset="0"/>
                <a:ea typeface="Calibri" charset="0"/>
              </a:rPr>
              <a:t>find it impossible </a:t>
            </a:r>
            <a:r>
              <a:rPr lang="en-US" sz="4000" spc="-150" smtClean="0">
                <a:latin typeface="Times New Roman" charset="0"/>
                <a:ea typeface="Calibri" charset="0"/>
              </a:rPr>
              <a:t>to believe</a:t>
            </a:r>
            <a:endParaRPr lang="en-US" sz="4000" spc="-150" dirty="0"/>
          </a:p>
        </p:txBody>
      </p:sp>
    </p:spTree>
    <p:extLst>
      <p:ext uri="{BB962C8B-B14F-4D97-AF65-F5344CB8AC3E}">
        <p14:creationId xmlns:p14="http://schemas.microsoft.com/office/powerpoint/2010/main" val="3375075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p:cNvPicPr>
            <a:picLocks noChangeAspect="1"/>
          </p:cNvPicPr>
          <p:nvPr/>
        </p:nvPicPr>
        <p:blipFill>
          <a:blip r:embed="rId2"/>
          <a:stretch>
            <a:fillRect/>
          </a:stretch>
        </p:blipFill>
        <p:spPr>
          <a:xfrm>
            <a:off x="1633416" y="2180492"/>
            <a:ext cx="2017835" cy="3587262"/>
          </a:xfrm>
          <a:prstGeom prst="rect">
            <a:avLst/>
          </a:prstGeom>
        </p:spPr>
      </p:pic>
      <p:pic>
        <p:nvPicPr>
          <p:cNvPr id="5" name="Picture 4"/>
          <p:cNvPicPr>
            <a:picLocks noChangeAspect="1"/>
          </p:cNvPicPr>
          <p:nvPr/>
        </p:nvPicPr>
        <p:blipFill>
          <a:blip r:embed="rId3"/>
          <a:stretch>
            <a:fillRect/>
          </a:stretch>
        </p:blipFill>
        <p:spPr>
          <a:xfrm>
            <a:off x="5774592" y="3242131"/>
            <a:ext cx="1330547" cy="1958566"/>
          </a:xfrm>
          <a:prstGeom prst="rect">
            <a:avLst/>
          </a:prstGeom>
        </p:spPr>
      </p:pic>
      <p:sp>
        <p:nvSpPr>
          <p:cNvPr id="4" name="Rectangle 3"/>
          <p:cNvSpPr/>
          <p:nvPr/>
        </p:nvSpPr>
        <p:spPr>
          <a:xfrm>
            <a:off x="6875581" y="3593368"/>
            <a:ext cx="4730261" cy="1077218"/>
          </a:xfrm>
          <a:prstGeom prst="rect">
            <a:avLst/>
          </a:prstGeom>
          <a:solidFill>
            <a:srgbClr val="FFFFFF">
              <a:alpha val="74902"/>
            </a:srgbClr>
          </a:solidFill>
          <a:ln>
            <a:solidFill>
              <a:srgbClr val="384658"/>
            </a:solidFill>
          </a:ln>
        </p:spPr>
        <p:txBody>
          <a:bodyPr wrap="square">
            <a:spAutoFit/>
          </a:bodyPr>
          <a:lstStyle/>
          <a:p>
            <a:pPr algn="ctr"/>
            <a:r>
              <a:rPr lang="en-US" sz="3200" b="1" spc="-150" smtClean="0">
                <a:solidFill>
                  <a:srgbClr val="FF0000"/>
                </a:solidFill>
                <a:latin typeface="Times New Roman" charset="0"/>
                <a:ea typeface="Calibri" charset="0"/>
              </a:rPr>
              <a:t>“they </a:t>
            </a:r>
            <a:r>
              <a:rPr lang="en-US" sz="3200" b="1" spc="-150" dirty="0">
                <a:solidFill>
                  <a:srgbClr val="FF0000"/>
                </a:solidFill>
                <a:latin typeface="Times New Roman" charset="0"/>
                <a:ea typeface="Calibri" charset="0"/>
              </a:rPr>
              <a:t>did not kill him, nor did they </a:t>
            </a:r>
            <a:r>
              <a:rPr lang="en-US" sz="3200" b="1" spc="-150">
                <a:solidFill>
                  <a:srgbClr val="FF0000"/>
                </a:solidFill>
                <a:latin typeface="Times New Roman" charset="0"/>
                <a:ea typeface="Calibri" charset="0"/>
              </a:rPr>
              <a:t>crucify </a:t>
            </a:r>
            <a:r>
              <a:rPr lang="en-US" sz="3200" b="1" spc="-150" smtClean="0">
                <a:solidFill>
                  <a:srgbClr val="FF0000"/>
                </a:solidFill>
                <a:latin typeface="Times New Roman" charset="0"/>
                <a:ea typeface="Calibri" charset="0"/>
              </a:rPr>
              <a:t>him”</a:t>
            </a:r>
            <a:endParaRPr lang="en-US" sz="3200" spc="-150" dirty="0"/>
          </a:p>
        </p:txBody>
      </p:sp>
      <p:sp>
        <p:nvSpPr>
          <p:cNvPr id="6" name="Rectangle 5"/>
          <p:cNvSpPr/>
          <p:nvPr/>
        </p:nvSpPr>
        <p:spPr>
          <a:xfrm>
            <a:off x="5840533" y="2180492"/>
            <a:ext cx="5999773" cy="1323439"/>
          </a:xfrm>
          <a:prstGeom prst="rect">
            <a:avLst/>
          </a:prstGeom>
          <a:noFill/>
          <a:ln>
            <a:noFill/>
          </a:ln>
        </p:spPr>
        <p:txBody>
          <a:bodyPr wrap="square">
            <a:spAutoFit/>
          </a:bodyPr>
          <a:lstStyle/>
          <a:p>
            <a:pPr algn="ctr"/>
            <a:r>
              <a:rPr lang="en-US" sz="4000" spc="-150" dirty="0" smtClean="0">
                <a:latin typeface="Times New Roman" charset="0"/>
                <a:ea typeface="Calibri" charset="0"/>
              </a:rPr>
              <a:t>I weigh this claim</a:t>
            </a:r>
            <a:r>
              <a:rPr lang="en-US" sz="4000" spc="-150" dirty="0">
                <a:latin typeface="Times New Roman" charset="0"/>
                <a:ea typeface="Calibri" charset="0"/>
              </a:rPr>
              <a:t> against earlier </a:t>
            </a:r>
            <a:r>
              <a:rPr lang="en-US" sz="4000" spc="-150" dirty="0" smtClean="0">
                <a:latin typeface="Times New Roman" charset="0"/>
                <a:ea typeface="Calibri" charset="0"/>
              </a:rPr>
              <a:t>history:</a:t>
            </a:r>
            <a:endParaRPr lang="en-US" sz="4000" spc="-150" dirty="0"/>
          </a:p>
        </p:txBody>
      </p:sp>
      <p:sp>
        <p:nvSpPr>
          <p:cNvPr id="8" name="Rectangle 7"/>
          <p:cNvSpPr/>
          <p:nvPr/>
        </p:nvSpPr>
        <p:spPr>
          <a:xfrm>
            <a:off x="6762258" y="4871014"/>
            <a:ext cx="4156322" cy="1323439"/>
          </a:xfrm>
          <a:prstGeom prst="rect">
            <a:avLst/>
          </a:prstGeom>
          <a:noFill/>
          <a:ln>
            <a:noFill/>
          </a:ln>
        </p:spPr>
        <p:txBody>
          <a:bodyPr wrap="square">
            <a:spAutoFit/>
          </a:bodyPr>
          <a:lstStyle/>
          <a:p>
            <a:pPr algn="ctr"/>
            <a:r>
              <a:rPr lang="en-US" sz="4000" spc="-150" dirty="0">
                <a:latin typeface="Times New Roman" charset="0"/>
                <a:ea typeface="Calibri" charset="0"/>
              </a:rPr>
              <a:t>a</a:t>
            </a:r>
            <a:r>
              <a:rPr lang="en-US" sz="4000" spc="-150" smtClean="0">
                <a:latin typeface="Times New Roman" charset="0"/>
                <a:ea typeface="Calibri" charset="0"/>
              </a:rPr>
              <a:t>nd </a:t>
            </a:r>
            <a:r>
              <a:rPr lang="en-US" sz="4000" spc="-150" dirty="0" smtClean="0">
                <a:latin typeface="Times New Roman" charset="0"/>
                <a:ea typeface="Calibri" charset="0"/>
              </a:rPr>
              <a:t>find it impossible </a:t>
            </a:r>
            <a:r>
              <a:rPr lang="en-US" sz="4000" spc="-150" smtClean="0">
                <a:latin typeface="Times New Roman" charset="0"/>
                <a:ea typeface="Calibri" charset="0"/>
              </a:rPr>
              <a:t>to believe</a:t>
            </a:r>
            <a:endParaRPr lang="en-US" sz="4000" spc="-150" dirty="0"/>
          </a:p>
        </p:txBody>
      </p:sp>
    </p:spTree>
    <p:extLst>
      <p:ext uri="{BB962C8B-B14F-4D97-AF65-F5344CB8AC3E}">
        <p14:creationId xmlns:p14="http://schemas.microsoft.com/office/powerpoint/2010/main" val="15670304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descr=" 2"/>
          <p:cNvPicPr>
            <a:picLocks noChangeAspect="1"/>
          </p:cNvPicPr>
          <p:nvPr/>
        </p:nvPicPr>
        <p:blipFill>
          <a:blip r:embed="rId2"/>
          <a:stretch>
            <a:fillRect/>
          </a:stretch>
        </p:blipFill>
        <p:spPr>
          <a:xfrm>
            <a:off x="1633416" y="2180492"/>
            <a:ext cx="2017835" cy="3587262"/>
          </a:xfrm>
          <a:prstGeom prst="rect">
            <a:avLst/>
          </a:prstGeom>
        </p:spPr>
      </p:pic>
      <p:sp>
        <p:nvSpPr>
          <p:cNvPr id="6" name="Rectangle 5" descr=" 6"/>
          <p:cNvSpPr/>
          <p:nvPr/>
        </p:nvSpPr>
        <p:spPr>
          <a:xfrm>
            <a:off x="4834325" y="2180492"/>
            <a:ext cx="4872383" cy="707886"/>
          </a:xfrm>
          <a:prstGeom prst="rect">
            <a:avLst/>
          </a:prstGeom>
          <a:noFill/>
          <a:ln>
            <a:noFill/>
          </a:ln>
        </p:spPr>
        <p:txBody>
          <a:bodyPr wrap="square">
            <a:spAutoFit/>
          </a:bodyPr>
          <a:lstStyle/>
          <a:p>
            <a:pPr algn="ctr"/>
            <a:r>
              <a:rPr lang="en-US" sz="4000" spc="-150" dirty="0" smtClean="0">
                <a:ea typeface="Calibri" charset="0"/>
              </a:rPr>
              <a:t>Tacitus </a:t>
            </a:r>
            <a:r>
              <a:rPr lang="en-US" sz="4000" dirty="0">
                <a:ea typeface="Calibri" charset="0"/>
              </a:rPr>
              <a:t>(c. 56-120AD)</a:t>
            </a:r>
            <a:r>
              <a:rPr lang="en-US" sz="4000" dirty="0"/>
              <a:t> </a:t>
            </a:r>
            <a:endParaRPr lang="en-US" sz="4000" spc="-150" dirty="0"/>
          </a:p>
        </p:txBody>
      </p:sp>
    </p:spTree>
    <p:extLst>
      <p:ext uri="{BB962C8B-B14F-4D97-AF65-F5344CB8AC3E}">
        <p14:creationId xmlns:p14="http://schemas.microsoft.com/office/powerpoint/2010/main" val="188322347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0" y="0"/>
            <a:ext cx="12192000" cy="6857999"/>
            <a:chOff x="0" y="0"/>
            <a:chExt cx="12192000" cy="6857999"/>
          </a:xfrm>
        </p:grpSpPr>
        <p:pic>
          <p:nvPicPr>
            <p:cNvPr id="34" name="Picture 33"/>
            <p:cNvPicPr>
              <a:picLocks noChangeAspect="1"/>
            </p:cNvPicPr>
            <p:nvPr/>
          </p:nvPicPr>
          <p:blipFill rotWithShape="1">
            <a:blip r:embed="rId2">
              <a:extLst>
                <a:ext uri="{28A0092B-C50C-407E-A947-70E740481C1C}">
                  <a14:useLocalDpi xmlns:a14="http://schemas.microsoft.com/office/drawing/2010/main"/>
                </a:ext>
              </a:extLst>
            </a:blip>
            <a:srcRect/>
            <a:stretch/>
          </p:blipFill>
          <p:spPr>
            <a:xfrm flipV="1">
              <a:off x="0" y="0"/>
              <a:ext cx="12192000" cy="2400299"/>
            </a:xfrm>
            <a:prstGeom prst="rect">
              <a:avLst/>
            </a:prstGeom>
          </p:spPr>
        </p:pic>
        <p:pic>
          <p:nvPicPr>
            <p:cNvPr id="43" name="Picture 42"/>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0" y="2400299"/>
              <a:ext cx="12192000" cy="2400299"/>
            </a:xfrm>
            <a:prstGeom prst="rect">
              <a:avLst/>
            </a:prstGeom>
          </p:spPr>
        </p:pic>
        <p:pic>
          <p:nvPicPr>
            <p:cNvPr id="44" name="Picture 43"/>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V="1">
              <a:off x="0" y="4722601"/>
              <a:ext cx="12192000" cy="2135398"/>
            </a:xfrm>
            <a:prstGeom prst="rect">
              <a:avLst/>
            </a:prstGeom>
          </p:spPr>
        </p:pic>
      </p:grpSp>
      <p:pic>
        <p:nvPicPr>
          <p:cNvPr id="45" name="Picture 44"/>
          <p:cNvPicPr>
            <a:picLocks noChangeAspect="1"/>
          </p:cNvPicPr>
          <p:nvPr/>
        </p:nvPicPr>
        <p:blipFill rotWithShape="1">
          <a:blip r:embed="rId4"/>
          <a:srcRect t="8438" b="7188"/>
          <a:stretch/>
        </p:blipFill>
        <p:spPr>
          <a:xfrm>
            <a:off x="-2" y="0"/>
            <a:ext cx="12192001" cy="6857999"/>
          </a:xfrm>
          <a:prstGeom prst="rect">
            <a:avLst/>
          </a:prstGeom>
        </p:spPr>
      </p:pic>
      <p:grpSp>
        <p:nvGrpSpPr>
          <p:cNvPr id="3" name="Group 2"/>
          <p:cNvGrpSpPr/>
          <p:nvPr/>
        </p:nvGrpSpPr>
        <p:grpSpPr>
          <a:xfrm>
            <a:off x="-24989" y="-1"/>
            <a:ext cx="12216989" cy="6858000"/>
            <a:chOff x="-24989" y="-1"/>
            <a:chExt cx="12216989" cy="6858000"/>
          </a:xfrm>
        </p:grpSpPr>
        <p:pic>
          <p:nvPicPr>
            <p:cNvPr id="30" name="Picture 29"/>
            <p:cNvPicPr>
              <a:picLocks noChangeAspect="1"/>
            </p:cNvPicPr>
            <p:nvPr/>
          </p:nvPicPr>
          <p:blipFill>
            <a:blip r:embed="rId5"/>
            <a:stretch>
              <a:fillRect/>
            </a:stretch>
          </p:blipFill>
          <p:spPr>
            <a:xfrm>
              <a:off x="467557" y="413956"/>
              <a:ext cx="5067300" cy="6030087"/>
            </a:xfrm>
            <a:prstGeom prst="rect">
              <a:avLst/>
            </a:prstGeom>
          </p:spPr>
        </p:pic>
        <p:pic>
          <p:nvPicPr>
            <p:cNvPr id="17" name="Picture 16"/>
            <p:cNvPicPr>
              <a:picLocks noChangeAspect="1"/>
            </p:cNvPicPr>
            <p:nvPr/>
          </p:nvPicPr>
          <p:blipFill rotWithShape="1">
            <a:blip r:embed="rId2">
              <a:extLst>
                <a:ext uri="{28A0092B-C50C-407E-A947-70E740481C1C}">
                  <a14:useLocalDpi xmlns:a14="http://schemas.microsoft.com/office/drawing/2010/main"/>
                </a:ext>
              </a:extLst>
            </a:blip>
            <a:srcRect/>
            <a:stretch/>
          </p:blipFill>
          <p:spPr>
            <a:xfrm flipV="1">
              <a:off x="0" y="-1"/>
              <a:ext cx="12192000" cy="2579915"/>
            </a:xfrm>
            <a:prstGeom prst="rect">
              <a:avLst/>
            </a:prstGeom>
          </p:spPr>
        </p:pic>
        <p:pic>
          <p:nvPicPr>
            <p:cNvPr id="4" name="Picture 3"/>
            <p:cNvPicPr>
              <a:picLocks noChangeAspect="1"/>
            </p:cNvPicPr>
            <p:nvPr/>
          </p:nvPicPr>
          <p:blipFill rotWithShape="1">
            <a:blip r:embed="rId6">
              <a:extLst>
                <a:ext uri="{BEBA8EAE-BF5A-486C-A8C5-ECC9F3942E4B}">
                  <a14:imgProps xmlns:a14="http://schemas.microsoft.com/office/drawing/2010/main">
                    <a14:imgLayer r:embed="rId7">
                      <a14:imgEffect>
                        <a14:backgroundRemoval t="35556" b="100000" l="139" r="100000">
                          <a14:foregroundMark x1="97917" y1="37284" x2="98194" y2="72099"/>
                          <a14:foregroundMark x1="82778" y1="37778" x2="83889" y2="79506"/>
                          <a14:foregroundMark x1="66250" y1="37531" x2="66389" y2="81235"/>
                          <a14:foregroundMark x1="51806" y1="37778" x2="48194" y2="50123"/>
                          <a14:foregroundMark x1="48472" y1="38272" x2="54306" y2="43457"/>
                          <a14:foregroundMark x1="34444" y1="40247" x2="34028" y2="84938"/>
                          <a14:foregroundMark x1="17500" y1="38519" x2="16944" y2="82963"/>
                          <a14:foregroundMark x1="1944" y1="40494" x2="3472" y2="89136"/>
                          <a14:foregroundMark x1="6528" y1="38272" x2="15000" y2="80000"/>
                          <a14:foregroundMark x1="94583" y1="38765" x2="84722" y2="79753"/>
                          <a14:foregroundMark x1="81250" y1="36790" x2="99861" y2="36049"/>
                          <a14:foregroundMark x1="80694" y1="36296" x2="9583" y2="36049"/>
                          <a14:foregroundMark x1="20972" y1="37531" x2="21111" y2="81235"/>
                          <a14:foregroundMark x1="22778" y1="37037" x2="32083" y2="37531"/>
                          <a14:foregroundMark x1="24306" y1="38025" x2="20278" y2="38272"/>
                          <a14:foregroundMark x1="31111" y1="39259" x2="31250" y2="82963"/>
                          <a14:foregroundMark x1="53472" y1="37284" x2="64028" y2="38025"/>
                          <a14:foregroundMark x1="63472" y1="38765" x2="63750" y2="80000"/>
                          <a14:foregroundMark x1="53472" y1="48395" x2="53333" y2="40494"/>
                          <a14:foregroundMark x1="53611" y1="59506" x2="53889" y2="67901"/>
                          <a14:backgroundMark x1="53889" y1="38272" x2="62917" y2="38519"/>
                          <a14:backgroundMark x1="53750" y1="41975" x2="54028" y2="48889"/>
                          <a14:backgroundMark x1="54306" y1="39259" x2="63194" y2="76790"/>
                          <a14:backgroundMark x1="54306" y1="59012" x2="54444" y2="65432"/>
                        </a14:backgroundRemoval>
                      </a14:imgEffect>
                    </a14:imgLayer>
                  </a14:imgProps>
                </a:ext>
              </a:extLst>
            </a:blip>
            <a:srcRect t="35476"/>
            <a:stretch/>
          </p:blipFill>
          <p:spPr>
            <a:xfrm>
              <a:off x="0" y="2432956"/>
              <a:ext cx="12192000" cy="4425043"/>
            </a:xfrm>
            <a:prstGeom prst="rect">
              <a:avLst/>
            </a:prstGeom>
          </p:spPr>
        </p:pic>
        <p:pic>
          <p:nvPicPr>
            <p:cNvPr id="9" name="Picture 8"/>
            <p:cNvPicPr>
              <a:picLocks noChangeAspect="1"/>
            </p:cNvPicPr>
            <p:nvPr/>
          </p:nvPicPr>
          <p:blipFill>
            <a:blip r:embed="rId8"/>
            <a:stretch>
              <a:fillRect/>
            </a:stretch>
          </p:blipFill>
          <p:spPr>
            <a:xfrm>
              <a:off x="4584699" y="2651125"/>
              <a:ext cx="1096324" cy="1131207"/>
            </a:xfrm>
            <a:prstGeom prst="rect">
              <a:avLst/>
            </a:prstGeom>
          </p:spPr>
        </p:pic>
        <p:pic>
          <p:nvPicPr>
            <p:cNvPr id="13" name="Picture 12"/>
            <p:cNvPicPr>
              <a:picLocks noChangeAspect="1"/>
            </p:cNvPicPr>
            <p:nvPr/>
          </p:nvPicPr>
          <p:blipFill>
            <a:blip r:embed="rId9"/>
            <a:stretch>
              <a:fillRect/>
            </a:stretch>
          </p:blipFill>
          <p:spPr>
            <a:xfrm>
              <a:off x="8524971" y="2626632"/>
              <a:ext cx="1155700" cy="1155700"/>
            </a:xfrm>
            <a:prstGeom prst="rect">
              <a:avLst/>
            </a:prstGeom>
          </p:spPr>
        </p:pic>
        <p:sp>
          <p:nvSpPr>
            <p:cNvPr id="20" name="TextBox 19"/>
            <p:cNvSpPr txBox="1"/>
            <p:nvPr/>
          </p:nvSpPr>
          <p:spPr>
            <a:xfrm>
              <a:off x="355251" y="1752596"/>
              <a:ext cx="1665514" cy="707886"/>
            </a:xfrm>
            <a:prstGeom prst="rect">
              <a:avLst/>
            </a:prstGeom>
            <a:noFill/>
          </p:spPr>
          <p:txBody>
            <a:bodyPr wrap="square" rtlCol="0">
              <a:spAutoFit/>
            </a:bodyPr>
            <a:lstStyle/>
            <a:p>
              <a:pPr algn="ctr"/>
              <a:r>
                <a:rPr lang="en-US" sz="4000" b="1" spc="-150" smtClean="0">
                  <a:solidFill>
                    <a:schemeClr val="bg1"/>
                  </a:solidFill>
                </a:rPr>
                <a:t>Atheist</a:t>
              </a:r>
              <a:endParaRPr lang="en-US" sz="4000" b="1" spc="-150">
                <a:solidFill>
                  <a:schemeClr val="bg1"/>
                </a:solidFill>
              </a:endParaRPr>
            </a:p>
          </p:txBody>
        </p:sp>
        <p:sp>
          <p:nvSpPr>
            <p:cNvPr id="21" name="TextBox 20"/>
            <p:cNvSpPr txBox="1"/>
            <p:nvPr/>
          </p:nvSpPr>
          <p:spPr>
            <a:xfrm>
              <a:off x="2233761" y="1752596"/>
              <a:ext cx="1996068" cy="707886"/>
            </a:xfrm>
            <a:prstGeom prst="rect">
              <a:avLst/>
            </a:prstGeom>
            <a:noFill/>
          </p:spPr>
          <p:txBody>
            <a:bodyPr wrap="square" rtlCol="0">
              <a:spAutoFit/>
            </a:bodyPr>
            <a:lstStyle/>
            <a:p>
              <a:pPr algn="ctr"/>
              <a:r>
                <a:rPr lang="en-US" sz="4000" b="1" spc="-150" dirty="0" smtClean="0">
                  <a:solidFill>
                    <a:schemeClr val="bg1"/>
                  </a:solidFill>
                </a:rPr>
                <a:t>Agnostic</a:t>
              </a:r>
              <a:endParaRPr lang="en-US" sz="4000" b="1" spc="-150" dirty="0">
                <a:solidFill>
                  <a:schemeClr val="bg1"/>
                </a:solidFill>
              </a:endParaRPr>
            </a:p>
          </p:txBody>
        </p:sp>
        <p:sp>
          <p:nvSpPr>
            <p:cNvPr id="22" name="TextBox 21"/>
            <p:cNvSpPr txBox="1"/>
            <p:nvPr/>
          </p:nvSpPr>
          <p:spPr>
            <a:xfrm>
              <a:off x="4361369" y="1752596"/>
              <a:ext cx="1428202" cy="707886"/>
            </a:xfrm>
            <a:prstGeom prst="rect">
              <a:avLst/>
            </a:prstGeom>
            <a:noFill/>
          </p:spPr>
          <p:txBody>
            <a:bodyPr wrap="square" rtlCol="0">
              <a:spAutoFit/>
            </a:bodyPr>
            <a:lstStyle/>
            <a:p>
              <a:pPr algn="ctr"/>
              <a:r>
                <a:rPr lang="en-US" sz="4000" b="1" spc="-150" smtClean="0">
                  <a:solidFill>
                    <a:schemeClr val="bg1"/>
                  </a:solidFill>
                </a:rPr>
                <a:t>Hindu</a:t>
              </a:r>
              <a:endParaRPr lang="en-US" sz="4000" b="1" spc="-150">
                <a:solidFill>
                  <a:schemeClr val="bg1"/>
                </a:solidFill>
              </a:endParaRPr>
            </a:p>
          </p:txBody>
        </p:sp>
        <p:sp>
          <p:nvSpPr>
            <p:cNvPr id="23" name="TextBox 22"/>
            <p:cNvSpPr txBox="1"/>
            <p:nvPr/>
          </p:nvSpPr>
          <p:spPr>
            <a:xfrm>
              <a:off x="6207945" y="1752596"/>
              <a:ext cx="1856014" cy="707886"/>
            </a:xfrm>
            <a:prstGeom prst="rect">
              <a:avLst/>
            </a:prstGeom>
            <a:noFill/>
          </p:spPr>
          <p:txBody>
            <a:bodyPr wrap="square" rtlCol="0">
              <a:spAutoFit/>
            </a:bodyPr>
            <a:lstStyle/>
            <a:p>
              <a:pPr algn="ctr"/>
              <a:r>
                <a:rPr lang="en-US" sz="4000" b="1" spc="-150" dirty="0" smtClean="0">
                  <a:solidFill>
                    <a:schemeClr val="bg1"/>
                  </a:solidFill>
                </a:rPr>
                <a:t>Muslim</a:t>
              </a:r>
              <a:endParaRPr lang="en-US" sz="4000" b="1" spc="-150" dirty="0">
                <a:solidFill>
                  <a:schemeClr val="bg1"/>
                </a:solidFill>
              </a:endParaRPr>
            </a:p>
          </p:txBody>
        </p:sp>
        <p:sp>
          <p:nvSpPr>
            <p:cNvPr id="24" name="TextBox 23"/>
            <p:cNvSpPr txBox="1"/>
            <p:nvPr/>
          </p:nvSpPr>
          <p:spPr>
            <a:xfrm>
              <a:off x="7998087" y="1752596"/>
              <a:ext cx="2233029" cy="707886"/>
            </a:xfrm>
            <a:prstGeom prst="rect">
              <a:avLst/>
            </a:prstGeom>
            <a:noFill/>
          </p:spPr>
          <p:txBody>
            <a:bodyPr wrap="square" rtlCol="0">
              <a:spAutoFit/>
            </a:bodyPr>
            <a:lstStyle/>
            <a:p>
              <a:pPr algn="ctr"/>
              <a:r>
                <a:rPr lang="en-US" sz="4000" b="1" spc="-150" dirty="0" smtClean="0">
                  <a:solidFill>
                    <a:schemeClr val="bg1"/>
                  </a:solidFill>
                </a:rPr>
                <a:t>Buddhist</a:t>
              </a:r>
              <a:endParaRPr lang="en-US" sz="4000" b="1" spc="-150" dirty="0">
                <a:solidFill>
                  <a:schemeClr val="bg1"/>
                </a:solidFill>
              </a:endParaRPr>
            </a:p>
          </p:txBody>
        </p:sp>
        <p:sp>
          <p:nvSpPr>
            <p:cNvPr id="25" name="TextBox 24"/>
            <p:cNvSpPr txBox="1"/>
            <p:nvPr/>
          </p:nvSpPr>
          <p:spPr>
            <a:xfrm>
              <a:off x="10160889" y="1132425"/>
              <a:ext cx="1911899" cy="1323439"/>
            </a:xfrm>
            <a:prstGeom prst="rect">
              <a:avLst/>
            </a:prstGeom>
            <a:noFill/>
          </p:spPr>
          <p:txBody>
            <a:bodyPr wrap="square" rtlCol="0">
              <a:spAutoFit/>
            </a:bodyPr>
            <a:lstStyle/>
            <a:p>
              <a:pPr algn="ctr"/>
              <a:r>
                <a:rPr lang="en-US" sz="4000" b="1" spc="-150" smtClean="0">
                  <a:solidFill>
                    <a:schemeClr val="bg1"/>
                  </a:solidFill>
                </a:rPr>
                <a:t>Jewish/Christian</a:t>
              </a:r>
              <a:endParaRPr lang="en-US" sz="4000" b="1" spc="-150" dirty="0">
                <a:solidFill>
                  <a:schemeClr val="bg1"/>
                </a:solidFill>
              </a:endParaRPr>
            </a:p>
          </p:txBody>
        </p:sp>
        <p:sp>
          <p:nvSpPr>
            <p:cNvPr id="27" name="TextBox 26"/>
            <p:cNvSpPr txBox="1"/>
            <p:nvPr/>
          </p:nvSpPr>
          <p:spPr>
            <a:xfrm>
              <a:off x="2823055" y="529898"/>
              <a:ext cx="6582513" cy="769441"/>
            </a:xfrm>
            <a:prstGeom prst="rect">
              <a:avLst/>
            </a:prstGeom>
            <a:solidFill>
              <a:srgbClr val="DED7CD"/>
            </a:solidFill>
            <a:ln>
              <a:solidFill>
                <a:schemeClr val="tx1"/>
              </a:solidFill>
            </a:ln>
          </p:spPr>
          <p:txBody>
            <a:bodyPr wrap="square" rtlCol="0">
              <a:spAutoFit/>
            </a:bodyPr>
            <a:lstStyle/>
            <a:p>
              <a:pPr algn="ctr"/>
              <a:r>
                <a:rPr lang="en-US" sz="4400" b="1" spc="300" dirty="0">
                  <a:solidFill>
                    <a:schemeClr val="bg1"/>
                  </a:solidFill>
                </a:rPr>
                <a:t>Why I’m NOT </a:t>
              </a:r>
              <a:r>
                <a:rPr lang="is-IS" sz="4400" b="1" spc="300" dirty="0" smtClean="0">
                  <a:solidFill>
                    <a:schemeClr val="bg1"/>
                  </a:solidFill>
                </a:rPr>
                <a:t>…</a:t>
              </a:r>
              <a:endParaRPr lang="en-US" sz="4400" b="1" spc="300" dirty="0">
                <a:solidFill>
                  <a:schemeClr val="bg1"/>
                </a:solidFill>
              </a:endParaRPr>
            </a:p>
          </p:txBody>
        </p:sp>
        <p:sp>
          <p:nvSpPr>
            <p:cNvPr id="28" name="TextBox 27"/>
            <p:cNvSpPr txBox="1"/>
            <p:nvPr/>
          </p:nvSpPr>
          <p:spPr>
            <a:xfrm>
              <a:off x="2804743" y="497239"/>
              <a:ext cx="6582513"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t>
              </a:r>
              <a:endParaRPr lang="en-US" sz="4400" b="1" spc="300" dirty="0"/>
            </a:p>
          </p:txBody>
        </p:sp>
        <p:grpSp>
          <p:nvGrpSpPr>
            <p:cNvPr id="2" name="Group 1"/>
            <p:cNvGrpSpPr/>
            <p:nvPr/>
          </p:nvGrpSpPr>
          <p:grpSpPr>
            <a:xfrm>
              <a:off x="2607108" y="2587172"/>
              <a:ext cx="1151373" cy="3000345"/>
              <a:chOff x="2607108" y="2587172"/>
              <a:chExt cx="1151373" cy="3000345"/>
            </a:xfrm>
          </p:grpSpPr>
          <p:pic>
            <p:nvPicPr>
              <p:cNvPr id="29" name="Picture 28"/>
              <p:cNvPicPr>
                <a:picLocks noChangeAspect="1"/>
              </p:cNvPicPr>
              <p:nvPr/>
            </p:nvPicPr>
            <p:blipFill rotWithShape="1">
              <a:blip r:embed="rId10">
                <a:extLst>
                  <a:ext uri="{BEBA8EAE-BF5A-486C-A8C5-ECC9F3942E4B}">
                    <a14:imgProps xmlns:a14="http://schemas.microsoft.com/office/drawing/2010/main">
                      <a14:imgLayer r:embed="rId7">
                        <a14:imgEffect>
                          <a14:backgroundRemoval t="36790" b="75802" l="21111" r="31250">
                            <a14:foregroundMark x1="21944" y1="74568" x2="21944" y2="69877"/>
                          </a14:backgroundRemoval>
                        </a14:imgEffect>
                      </a14:imgLayer>
                    </a14:imgProps>
                  </a:ext>
                </a:extLst>
              </a:blip>
              <a:srcRect l="21546" t="38384" r="69011" b="18658"/>
              <a:stretch/>
            </p:blipFill>
            <p:spPr>
              <a:xfrm>
                <a:off x="2607108" y="2641429"/>
                <a:ext cx="1151373" cy="2946088"/>
              </a:xfrm>
              <a:prstGeom prst="rect">
                <a:avLst/>
              </a:prstGeom>
            </p:spPr>
          </p:pic>
          <p:pic>
            <p:nvPicPr>
              <p:cNvPr id="7" name="Picture 6"/>
              <p:cNvPicPr>
                <a:picLocks noChangeAspect="1"/>
              </p:cNvPicPr>
              <p:nvPr/>
            </p:nvPicPr>
            <p:blipFill>
              <a:blip r:embed="rId11"/>
              <a:stretch>
                <a:fillRect/>
              </a:stretch>
            </p:blipFill>
            <p:spPr>
              <a:xfrm>
                <a:off x="2820227" y="2587172"/>
                <a:ext cx="658806" cy="1266371"/>
              </a:xfrm>
              <a:prstGeom prst="rect">
                <a:avLst/>
              </a:prstGeom>
            </p:spPr>
          </p:pic>
        </p:grpSp>
        <p:pic>
          <p:nvPicPr>
            <p:cNvPr id="35" name="Picture 34"/>
            <p:cNvPicPr>
              <a:picLocks noChangeAspect="1"/>
            </p:cNvPicPr>
            <p:nvPr/>
          </p:nvPicPr>
          <p:blipFill>
            <a:blip r:embed="rId9">
              <a:duotone>
                <a:prstClr val="black"/>
                <a:srgbClr val="FF0000">
                  <a:tint val="45000"/>
                  <a:satMod val="400000"/>
                </a:srgbClr>
              </a:duotone>
            </a:blip>
            <a:stretch>
              <a:fillRect/>
            </a:stretch>
          </p:blipFill>
          <p:spPr>
            <a:xfrm>
              <a:off x="8524971" y="2626632"/>
              <a:ext cx="1155700" cy="1155700"/>
            </a:xfrm>
            <a:prstGeom prst="rect">
              <a:avLst/>
            </a:prstGeom>
          </p:spPr>
        </p:pic>
        <p:pic>
          <p:nvPicPr>
            <p:cNvPr id="36" name="Picture 35"/>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13586" y="1703936"/>
              <a:ext cx="879453" cy="879453"/>
            </a:xfrm>
            <a:prstGeom prst="rect">
              <a:avLst/>
            </a:prstGeom>
          </p:spPr>
        </p:pic>
        <p:pic>
          <p:nvPicPr>
            <p:cNvPr id="37" name="Picture 36"/>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4989" y="1678985"/>
              <a:ext cx="879453" cy="879453"/>
            </a:xfrm>
            <a:prstGeom prst="rect">
              <a:avLst/>
            </a:prstGeom>
          </p:spPr>
        </p:pic>
        <p:sp>
          <p:nvSpPr>
            <p:cNvPr id="38" name="TextBox 37"/>
            <p:cNvSpPr txBox="1"/>
            <p:nvPr/>
          </p:nvSpPr>
          <p:spPr>
            <a:xfrm>
              <a:off x="650865" y="2858836"/>
              <a:ext cx="1077686" cy="646331"/>
            </a:xfrm>
            <a:prstGeom prst="rect">
              <a:avLst/>
            </a:prstGeom>
            <a:noFill/>
          </p:spPr>
          <p:txBody>
            <a:bodyPr wrap="square" rtlCol="0">
              <a:spAutoFit/>
            </a:bodyPr>
            <a:lstStyle/>
            <a:p>
              <a:pPr algn="ctr"/>
              <a:r>
                <a:rPr lang="en-US" sz="3600" b="1" smtClean="0"/>
                <a:t>GOD</a:t>
              </a:r>
            </a:p>
          </p:txBody>
        </p:sp>
        <p:sp>
          <p:nvSpPr>
            <p:cNvPr id="39" name="&quot;No&quot; Symbol 38"/>
            <p:cNvSpPr/>
            <p:nvPr/>
          </p:nvSpPr>
          <p:spPr>
            <a:xfrm>
              <a:off x="689156" y="2700982"/>
              <a:ext cx="990408" cy="925775"/>
            </a:xfrm>
            <a:prstGeom prst="noSmoking">
              <a:avLst>
                <a:gd name="adj" fmla="val 96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0" name="Picture 39"/>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8273785" y="1788871"/>
              <a:ext cx="879453" cy="879453"/>
            </a:xfrm>
            <a:prstGeom prst="rect">
              <a:avLst/>
            </a:prstGeom>
          </p:spPr>
        </p:pic>
        <p:pic>
          <p:nvPicPr>
            <p:cNvPr id="41" name="Picture 40"/>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8262382" y="1763920"/>
              <a:ext cx="879453" cy="879453"/>
            </a:xfrm>
            <a:prstGeom prst="rect">
              <a:avLst/>
            </a:prstGeom>
          </p:spPr>
        </p:pic>
        <p:pic>
          <p:nvPicPr>
            <p:cNvPr id="42" name="Picture 41"/>
            <p:cNvPicPr>
              <a:picLocks noChangeAspect="1"/>
            </p:cNvPicPr>
            <p:nvPr/>
          </p:nvPicPr>
          <p:blipFill>
            <a:blip r:embed="rId15">
              <a:extLst>
                <a:ext uri="{BEBA8EAE-BF5A-486C-A8C5-ECC9F3942E4B}">
                  <a14:imgProps xmlns:a14="http://schemas.microsoft.com/office/drawing/2010/main">
                    <a14:imgLayer r:embed="rId16">
                      <a14:imgEffect>
                        <a14:backgroundRemoval t="0" b="99833" l="9907" r="89907"/>
                      </a14:imgEffect>
                    </a14:imgLayer>
                  </a14:imgProps>
                </a:ext>
              </a:extLst>
            </a:blip>
            <a:stretch>
              <a:fillRect/>
            </a:stretch>
          </p:blipFill>
          <p:spPr>
            <a:xfrm>
              <a:off x="10553865" y="2587172"/>
              <a:ext cx="1060781" cy="1189661"/>
            </a:xfrm>
            <a:prstGeom prst="rect">
              <a:avLst/>
            </a:prstGeom>
          </p:spPr>
        </p:pic>
        <p:pic>
          <p:nvPicPr>
            <p:cNvPr id="31" name="Picture 30"/>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2865868" y="1725412"/>
              <a:ext cx="879453" cy="879453"/>
            </a:xfrm>
            <a:prstGeom prst="rect">
              <a:avLst/>
            </a:prstGeom>
          </p:spPr>
        </p:pic>
        <p:pic>
          <p:nvPicPr>
            <p:cNvPr id="32" name="Picture 31"/>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854465" y="1700461"/>
              <a:ext cx="879453" cy="879453"/>
            </a:xfrm>
            <a:prstGeom prst="rect">
              <a:avLst/>
            </a:prstGeom>
          </p:spPr>
        </p:pic>
      </p:grpSp>
      <p:sp>
        <p:nvSpPr>
          <p:cNvPr id="46" name="TextBox 45"/>
          <p:cNvSpPr txBox="1"/>
          <p:nvPr/>
        </p:nvSpPr>
        <p:spPr>
          <a:xfrm>
            <a:off x="2659823" y="214615"/>
            <a:ext cx="6807031"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 MUSLIM</a:t>
            </a:r>
            <a:endParaRPr lang="en-US" sz="4400" b="1" spc="300" dirty="0"/>
          </a:p>
        </p:txBody>
      </p:sp>
    </p:spTree>
    <p:extLst>
      <p:ext uri="{BB962C8B-B14F-4D97-AF65-F5344CB8AC3E}">
        <p14:creationId xmlns:p14="http://schemas.microsoft.com/office/powerpoint/2010/main" val="697409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xit" presetSubtype="0" accel="100000" fill="hold" nodeType="withEffect">
                                  <p:stCondLst>
                                    <p:cond delay="0"/>
                                  </p:stCondLst>
                                  <p:childTnLst>
                                    <p:anim calcmode="lin" valueType="num">
                                      <p:cBhvr>
                                        <p:cTn id="6" dur="1000"/>
                                        <p:tgtEl>
                                          <p:spTgt spid="3"/>
                                        </p:tgtEl>
                                        <p:attrNameLst>
                                          <p:attrName>ppt_w</p:attrName>
                                        </p:attrNameLst>
                                      </p:cBhvr>
                                      <p:tavLst>
                                        <p:tav tm="0">
                                          <p:val>
                                            <p:strVal val="ppt_w"/>
                                          </p:val>
                                        </p:tav>
                                        <p:tav tm="100000">
                                          <p:val>
                                            <p:strVal val="ppt_w+.3"/>
                                          </p:val>
                                        </p:tav>
                                      </p:tavLst>
                                    </p:anim>
                                    <p:anim calcmode="lin" valueType="num">
                                      <p:cBhvr>
                                        <p:cTn id="7" dur="1000"/>
                                        <p:tgtEl>
                                          <p:spTgt spid="3"/>
                                        </p:tgtEl>
                                        <p:attrNameLst>
                                          <p:attrName>ppt_h</p:attrName>
                                        </p:attrNameLst>
                                      </p:cBhvr>
                                      <p:tavLst>
                                        <p:tav tm="0">
                                          <p:val>
                                            <p:strVal val="ppt_h"/>
                                          </p:val>
                                        </p:tav>
                                        <p:tav tm="100000">
                                          <p:val>
                                            <p:strVal val="ppt_h"/>
                                          </p:val>
                                        </p:tav>
                                      </p:tavLst>
                                    </p:anim>
                                    <p:animEffect transition="out" filter="fade">
                                      <p:cBhvr>
                                        <p:cTn id="8" dur="1000"/>
                                        <p:tgtEl>
                                          <p:spTgt spid="3"/>
                                        </p:tgtEl>
                                      </p:cBhvr>
                                    </p:animEffect>
                                    <p:set>
                                      <p:cBhvr>
                                        <p:cTn id="9" dur="1" fill="hold">
                                          <p:stCondLst>
                                            <p:cond delay="999"/>
                                          </p:stCondLst>
                                        </p:cTn>
                                        <p:tgtEl>
                                          <p:spTgt spid="3"/>
                                        </p:tgtEl>
                                        <p:attrNameLst>
                                          <p:attrName>style.visibility</p:attrName>
                                        </p:attrNameLst>
                                      </p:cBhvr>
                                      <p:to>
                                        <p:strVal val="hidden"/>
                                      </p:to>
                                    </p:se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descr=" 2"/>
          <p:cNvPicPr>
            <a:picLocks noChangeAspect="1"/>
          </p:cNvPicPr>
          <p:nvPr/>
        </p:nvPicPr>
        <p:blipFill>
          <a:blip r:embed="rId2"/>
          <a:stretch>
            <a:fillRect/>
          </a:stretch>
        </p:blipFill>
        <p:spPr>
          <a:xfrm>
            <a:off x="1633416" y="2180492"/>
            <a:ext cx="2017835" cy="3587262"/>
          </a:xfrm>
          <a:prstGeom prst="rect">
            <a:avLst/>
          </a:prstGeom>
        </p:spPr>
      </p:pic>
      <p:sp>
        <p:nvSpPr>
          <p:cNvPr id="6" name="Rectangle 5" descr=" 6"/>
          <p:cNvSpPr/>
          <p:nvPr/>
        </p:nvSpPr>
        <p:spPr>
          <a:xfrm>
            <a:off x="4834325" y="2180492"/>
            <a:ext cx="4872383" cy="707886"/>
          </a:xfrm>
          <a:prstGeom prst="rect">
            <a:avLst/>
          </a:prstGeom>
          <a:noFill/>
          <a:ln>
            <a:noFill/>
          </a:ln>
        </p:spPr>
        <p:txBody>
          <a:bodyPr wrap="square">
            <a:spAutoFit/>
          </a:bodyPr>
          <a:lstStyle/>
          <a:p>
            <a:pPr algn="ctr"/>
            <a:r>
              <a:rPr lang="en-US" sz="4000" spc="-150" dirty="0" smtClean="0">
                <a:ea typeface="Calibri" charset="0"/>
              </a:rPr>
              <a:t>Tacitus </a:t>
            </a:r>
            <a:r>
              <a:rPr lang="en-US" sz="4000" dirty="0">
                <a:ea typeface="Calibri" charset="0"/>
              </a:rPr>
              <a:t>(c. 56-120AD)</a:t>
            </a:r>
            <a:r>
              <a:rPr lang="en-US" sz="4000" dirty="0"/>
              <a:t> </a:t>
            </a:r>
            <a:endParaRPr lang="en-US" sz="4000" spc="-150" dirty="0"/>
          </a:p>
        </p:txBody>
      </p:sp>
      <p:sp>
        <p:nvSpPr>
          <p:cNvPr id="5" name="Rectangle 4" descr=" 9"/>
          <p:cNvSpPr/>
          <p:nvPr/>
        </p:nvSpPr>
        <p:spPr>
          <a:xfrm>
            <a:off x="4834323" y="3077307"/>
            <a:ext cx="4872383" cy="1323439"/>
          </a:xfrm>
          <a:prstGeom prst="rect">
            <a:avLst/>
          </a:prstGeom>
          <a:noFill/>
          <a:ln>
            <a:noFill/>
          </a:ln>
        </p:spPr>
        <p:txBody>
          <a:bodyPr wrap="square">
            <a:spAutoFit/>
          </a:bodyPr>
          <a:lstStyle/>
          <a:p>
            <a:pPr algn="ctr"/>
            <a:r>
              <a:rPr lang="en-US" sz="4000">
                <a:ea typeface="Calibri" charset="0"/>
              </a:rPr>
              <a:t>Lucian of Samosata (c.125 - c.180)</a:t>
            </a:r>
            <a:r>
              <a:rPr lang="en-US" sz="4000"/>
              <a:t> </a:t>
            </a:r>
            <a:endParaRPr lang="en-US" sz="4000" spc="-150" dirty="0"/>
          </a:p>
        </p:txBody>
      </p:sp>
    </p:spTree>
    <p:extLst>
      <p:ext uri="{BB962C8B-B14F-4D97-AF65-F5344CB8AC3E}">
        <p14:creationId xmlns:p14="http://schemas.microsoft.com/office/powerpoint/2010/main" val="377948941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descr=" 2"/>
          <p:cNvPicPr>
            <a:picLocks noChangeAspect="1"/>
          </p:cNvPicPr>
          <p:nvPr/>
        </p:nvPicPr>
        <p:blipFill>
          <a:blip r:embed="rId2"/>
          <a:stretch>
            <a:fillRect/>
          </a:stretch>
        </p:blipFill>
        <p:spPr>
          <a:xfrm>
            <a:off x="1633416" y="2180492"/>
            <a:ext cx="2017835" cy="3587262"/>
          </a:xfrm>
          <a:prstGeom prst="rect">
            <a:avLst/>
          </a:prstGeom>
        </p:spPr>
      </p:pic>
      <p:sp>
        <p:nvSpPr>
          <p:cNvPr id="6" name="Rectangle 5" descr=" 6"/>
          <p:cNvSpPr/>
          <p:nvPr/>
        </p:nvSpPr>
        <p:spPr>
          <a:xfrm>
            <a:off x="4834325" y="2180492"/>
            <a:ext cx="4872383" cy="707886"/>
          </a:xfrm>
          <a:prstGeom prst="rect">
            <a:avLst/>
          </a:prstGeom>
          <a:noFill/>
          <a:ln>
            <a:noFill/>
          </a:ln>
        </p:spPr>
        <p:txBody>
          <a:bodyPr wrap="square">
            <a:spAutoFit/>
          </a:bodyPr>
          <a:lstStyle/>
          <a:p>
            <a:pPr algn="ctr"/>
            <a:r>
              <a:rPr lang="en-US" sz="4000" spc="-150" dirty="0" smtClean="0">
                <a:ea typeface="Calibri" charset="0"/>
              </a:rPr>
              <a:t>Tacitus </a:t>
            </a:r>
            <a:r>
              <a:rPr lang="en-US" sz="4000" dirty="0">
                <a:ea typeface="Calibri" charset="0"/>
              </a:rPr>
              <a:t>(c. 56-120AD)</a:t>
            </a:r>
            <a:r>
              <a:rPr lang="en-US" sz="4000" dirty="0"/>
              <a:t> </a:t>
            </a:r>
            <a:endParaRPr lang="en-US" sz="4000" spc="-150" dirty="0"/>
          </a:p>
        </p:txBody>
      </p:sp>
      <p:sp>
        <p:nvSpPr>
          <p:cNvPr id="5" name="Rectangle 4" descr=" 9"/>
          <p:cNvSpPr/>
          <p:nvPr/>
        </p:nvSpPr>
        <p:spPr>
          <a:xfrm>
            <a:off x="4834323" y="3077307"/>
            <a:ext cx="4872383" cy="1323439"/>
          </a:xfrm>
          <a:prstGeom prst="rect">
            <a:avLst/>
          </a:prstGeom>
          <a:noFill/>
          <a:ln>
            <a:noFill/>
          </a:ln>
        </p:spPr>
        <p:txBody>
          <a:bodyPr wrap="square">
            <a:spAutoFit/>
          </a:bodyPr>
          <a:lstStyle/>
          <a:p>
            <a:pPr algn="ctr"/>
            <a:r>
              <a:rPr lang="en-US" sz="4000">
                <a:ea typeface="Calibri" charset="0"/>
              </a:rPr>
              <a:t>Lucian of Samosata (c.125 - c.180)</a:t>
            </a:r>
            <a:r>
              <a:rPr lang="en-US" sz="4000"/>
              <a:t> </a:t>
            </a:r>
            <a:endParaRPr lang="en-US" sz="4000" spc="-150" dirty="0"/>
          </a:p>
        </p:txBody>
      </p:sp>
      <p:sp>
        <p:nvSpPr>
          <p:cNvPr id="7" name="Rectangle 6" descr=" 10"/>
          <p:cNvSpPr/>
          <p:nvPr/>
        </p:nvSpPr>
        <p:spPr>
          <a:xfrm>
            <a:off x="4834324" y="4589676"/>
            <a:ext cx="4872383" cy="1323439"/>
          </a:xfrm>
          <a:prstGeom prst="rect">
            <a:avLst/>
          </a:prstGeom>
          <a:noFill/>
          <a:ln>
            <a:noFill/>
          </a:ln>
        </p:spPr>
        <p:txBody>
          <a:bodyPr wrap="square">
            <a:spAutoFit/>
          </a:bodyPr>
          <a:lstStyle/>
          <a:p>
            <a:pPr algn="ctr"/>
            <a:r>
              <a:rPr lang="en-US" sz="4000" dirty="0"/>
              <a:t>Titus Flavius Josephus (37 – c.100)</a:t>
            </a:r>
            <a:endParaRPr lang="en-US" sz="4000" spc="-150" dirty="0"/>
          </a:p>
        </p:txBody>
      </p:sp>
    </p:spTree>
    <p:extLst>
      <p:ext uri="{BB962C8B-B14F-4D97-AF65-F5344CB8AC3E}">
        <p14:creationId xmlns:p14="http://schemas.microsoft.com/office/powerpoint/2010/main" val="227832553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p:cNvPicPr>
            <a:picLocks noChangeAspect="1"/>
          </p:cNvPicPr>
          <p:nvPr/>
        </p:nvPicPr>
        <p:blipFill>
          <a:blip r:embed="rId2"/>
          <a:stretch>
            <a:fillRect/>
          </a:stretch>
        </p:blipFill>
        <p:spPr>
          <a:xfrm>
            <a:off x="1633416" y="2180492"/>
            <a:ext cx="2017835" cy="3587262"/>
          </a:xfrm>
          <a:prstGeom prst="rect">
            <a:avLst/>
          </a:prstGeom>
        </p:spPr>
      </p:pic>
      <p:sp>
        <p:nvSpPr>
          <p:cNvPr id="6" name="Rectangle 5"/>
          <p:cNvSpPr/>
          <p:nvPr/>
        </p:nvSpPr>
        <p:spPr>
          <a:xfrm>
            <a:off x="4254033" y="3004627"/>
            <a:ext cx="7017706" cy="1938992"/>
          </a:xfrm>
          <a:prstGeom prst="rect">
            <a:avLst/>
          </a:prstGeom>
          <a:noFill/>
          <a:ln>
            <a:noFill/>
          </a:ln>
        </p:spPr>
        <p:txBody>
          <a:bodyPr wrap="square">
            <a:spAutoFit/>
          </a:bodyPr>
          <a:lstStyle/>
          <a:p>
            <a:pPr algn="ctr"/>
            <a:r>
              <a:rPr lang="en-US" sz="4000" spc="-150" dirty="0" smtClean="0">
                <a:ea typeface="Calibri" charset="0"/>
              </a:rPr>
              <a:t>The </a:t>
            </a:r>
            <a:r>
              <a:rPr lang="en-US" sz="4000" spc="-150" smtClean="0">
                <a:ea typeface="Calibri" charset="0"/>
              </a:rPr>
              <a:t>“substitution” theory </a:t>
            </a:r>
            <a:r>
              <a:rPr lang="en-US" sz="4000" spc="-150" dirty="0" smtClean="0">
                <a:ea typeface="Calibri" charset="0"/>
              </a:rPr>
              <a:t>seems impossible in light of what we know about Roman Crucifixion.</a:t>
            </a:r>
            <a:endParaRPr lang="en-US" sz="4000" spc="-150" dirty="0"/>
          </a:p>
        </p:txBody>
      </p:sp>
    </p:spTree>
    <p:extLst>
      <p:ext uri="{BB962C8B-B14F-4D97-AF65-F5344CB8AC3E}">
        <p14:creationId xmlns:p14="http://schemas.microsoft.com/office/powerpoint/2010/main" val="9849484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p:cNvPicPr>
            <a:picLocks noChangeAspect="1"/>
          </p:cNvPicPr>
          <p:nvPr/>
        </p:nvPicPr>
        <p:blipFill>
          <a:blip r:embed="rId2"/>
          <a:stretch>
            <a:fillRect/>
          </a:stretch>
        </p:blipFill>
        <p:spPr>
          <a:xfrm>
            <a:off x="1633416" y="2180492"/>
            <a:ext cx="2017835" cy="3587262"/>
          </a:xfrm>
          <a:prstGeom prst="rect">
            <a:avLst/>
          </a:prstGeom>
        </p:spPr>
      </p:pic>
      <p:sp>
        <p:nvSpPr>
          <p:cNvPr id="6" name="Rectangle 5"/>
          <p:cNvSpPr/>
          <p:nvPr/>
        </p:nvSpPr>
        <p:spPr>
          <a:xfrm>
            <a:off x="4834325" y="2180492"/>
            <a:ext cx="6437414" cy="1323439"/>
          </a:xfrm>
          <a:prstGeom prst="rect">
            <a:avLst/>
          </a:prstGeom>
          <a:noFill/>
          <a:ln>
            <a:noFill/>
          </a:ln>
        </p:spPr>
        <p:txBody>
          <a:bodyPr wrap="square">
            <a:spAutoFit/>
          </a:bodyPr>
          <a:lstStyle/>
          <a:p>
            <a:pPr algn="ctr"/>
            <a:r>
              <a:rPr lang="en-US" sz="4000" spc="-150" dirty="0" smtClean="0">
                <a:ea typeface="Calibri" charset="0"/>
              </a:rPr>
              <a:t>Don’t simply consider the gospels</a:t>
            </a:r>
            <a:r>
              <a:rPr lang="en-US" sz="4000" spc="-150" smtClean="0">
                <a:ea typeface="Calibri" charset="0"/>
              </a:rPr>
              <a:t>, consider Paul!</a:t>
            </a:r>
            <a:endParaRPr lang="en-US" sz="4000" spc="-150" dirty="0"/>
          </a:p>
        </p:txBody>
      </p:sp>
      <p:sp>
        <p:nvSpPr>
          <p:cNvPr id="9" name="Rectangle 8"/>
          <p:cNvSpPr/>
          <p:nvPr/>
        </p:nvSpPr>
        <p:spPr>
          <a:xfrm>
            <a:off x="5616840" y="3692860"/>
            <a:ext cx="4872383" cy="707886"/>
          </a:xfrm>
          <a:prstGeom prst="rect">
            <a:avLst/>
          </a:prstGeom>
          <a:noFill/>
          <a:ln>
            <a:noFill/>
          </a:ln>
        </p:spPr>
        <p:txBody>
          <a:bodyPr wrap="square">
            <a:spAutoFit/>
          </a:bodyPr>
          <a:lstStyle/>
          <a:p>
            <a:pPr algn="ctr"/>
            <a:r>
              <a:rPr lang="en-US" sz="4000" dirty="0" smtClean="0">
                <a:ea typeface="Calibri" charset="0"/>
              </a:rPr>
              <a:t>Gal. 3:1-2, 13</a:t>
            </a:r>
            <a:endParaRPr lang="en-US" sz="4000" spc="-150" dirty="0"/>
          </a:p>
        </p:txBody>
      </p:sp>
      <p:sp>
        <p:nvSpPr>
          <p:cNvPr id="7" name="Rectangle 6"/>
          <p:cNvSpPr/>
          <p:nvPr/>
        </p:nvSpPr>
        <p:spPr>
          <a:xfrm>
            <a:off x="5616840" y="4589675"/>
            <a:ext cx="4872383" cy="707886"/>
          </a:xfrm>
          <a:prstGeom prst="rect">
            <a:avLst/>
          </a:prstGeom>
          <a:noFill/>
          <a:ln>
            <a:noFill/>
          </a:ln>
        </p:spPr>
        <p:txBody>
          <a:bodyPr wrap="square">
            <a:spAutoFit/>
          </a:bodyPr>
          <a:lstStyle/>
          <a:p>
            <a:pPr algn="ctr"/>
            <a:r>
              <a:rPr lang="en-US" sz="4000" dirty="0" smtClean="0">
                <a:ea typeface="Calibri" charset="0"/>
              </a:rPr>
              <a:t>1 Cor. 1:17-18, 23-25</a:t>
            </a:r>
            <a:endParaRPr lang="en-US" sz="4000" spc="-150" dirty="0"/>
          </a:p>
        </p:txBody>
      </p:sp>
      <p:sp>
        <p:nvSpPr>
          <p:cNvPr id="8" name="Rectangle 7"/>
          <p:cNvSpPr/>
          <p:nvPr/>
        </p:nvSpPr>
        <p:spPr>
          <a:xfrm>
            <a:off x="5616840" y="5486490"/>
            <a:ext cx="4872383" cy="707886"/>
          </a:xfrm>
          <a:prstGeom prst="rect">
            <a:avLst/>
          </a:prstGeom>
          <a:noFill/>
          <a:ln>
            <a:noFill/>
          </a:ln>
        </p:spPr>
        <p:txBody>
          <a:bodyPr wrap="square">
            <a:spAutoFit/>
          </a:bodyPr>
          <a:lstStyle/>
          <a:p>
            <a:pPr algn="ctr"/>
            <a:r>
              <a:rPr lang="en-US" sz="4000" dirty="0" smtClean="0">
                <a:ea typeface="Calibri" charset="0"/>
              </a:rPr>
              <a:t>Rom. 6:6-9</a:t>
            </a:r>
            <a:endParaRPr lang="en-US" sz="4000" spc="-150" dirty="0"/>
          </a:p>
        </p:txBody>
      </p:sp>
    </p:spTree>
    <p:extLst>
      <p:ext uri="{BB962C8B-B14F-4D97-AF65-F5344CB8AC3E}">
        <p14:creationId xmlns:p14="http://schemas.microsoft.com/office/powerpoint/2010/main" val="466885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48368" y="483726"/>
            <a:ext cx="10523371" cy="1200329"/>
          </a:xfrm>
          <a:prstGeom prst="rect">
            <a:avLst/>
          </a:prstGeom>
          <a:noFill/>
          <a:ln>
            <a:noFill/>
          </a:ln>
        </p:spPr>
        <p:txBody>
          <a:bodyPr wrap="square" rtlCol="0">
            <a:spAutoFit/>
          </a:bodyPr>
          <a:lstStyle/>
          <a:p>
            <a:pPr algn="ctr"/>
            <a:r>
              <a:rPr lang="en-US" sz="3600" b="1" spc="300" dirty="0" smtClean="0">
                <a:solidFill>
                  <a:srgbClr val="FF0000"/>
                </a:solidFill>
              </a:rPr>
              <a:t>The Qur’an’s claim runs contrary to pagan, Jewish, and </a:t>
            </a:r>
            <a:r>
              <a:rPr lang="en-US" sz="3600" b="1" spc="300" smtClean="0">
                <a:solidFill>
                  <a:srgbClr val="FF0000"/>
                </a:solidFill>
              </a:rPr>
              <a:t>Christian accounts</a:t>
            </a:r>
            <a:endParaRPr lang="en-US" sz="3600" spc="300" dirty="0"/>
          </a:p>
        </p:txBody>
      </p:sp>
      <p:pic>
        <p:nvPicPr>
          <p:cNvPr id="2" name="Picture 1"/>
          <p:cNvPicPr>
            <a:picLocks noChangeAspect="1"/>
          </p:cNvPicPr>
          <p:nvPr/>
        </p:nvPicPr>
        <p:blipFill>
          <a:blip r:embed="rId2"/>
          <a:stretch>
            <a:fillRect/>
          </a:stretch>
        </p:blipFill>
        <p:spPr>
          <a:xfrm>
            <a:off x="1633416" y="2180492"/>
            <a:ext cx="2017835" cy="3587262"/>
          </a:xfrm>
          <a:prstGeom prst="rect">
            <a:avLst/>
          </a:prstGeom>
        </p:spPr>
      </p:pic>
      <p:sp>
        <p:nvSpPr>
          <p:cNvPr id="6" name="Rectangle 5"/>
          <p:cNvSpPr/>
          <p:nvPr/>
        </p:nvSpPr>
        <p:spPr>
          <a:xfrm>
            <a:off x="4658479" y="2696850"/>
            <a:ext cx="6437414" cy="2554545"/>
          </a:xfrm>
          <a:prstGeom prst="rect">
            <a:avLst/>
          </a:prstGeom>
          <a:noFill/>
          <a:ln>
            <a:noFill/>
          </a:ln>
        </p:spPr>
        <p:txBody>
          <a:bodyPr wrap="square">
            <a:spAutoFit/>
          </a:bodyPr>
          <a:lstStyle/>
          <a:p>
            <a:pPr algn="ctr"/>
            <a:r>
              <a:rPr lang="en-US" sz="4000" spc="-150" dirty="0" smtClean="0">
                <a:ea typeface="Calibri" charset="0"/>
              </a:rPr>
              <a:t>The Muslim faith has no need for Jesus to die.  I believe this exhibits a deficient view of the greatness of God.</a:t>
            </a:r>
            <a:endParaRPr lang="en-US" sz="4000" spc="-150" dirty="0"/>
          </a:p>
        </p:txBody>
      </p:sp>
    </p:spTree>
    <p:extLst>
      <p:ext uri="{BB962C8B-B14F-4D97-AF65-F5344CB8AC3E}">
        <p14:creationId xmlns:p14="http://schemas.microsoft.com/office/powerpoint/2010/main" val="20181592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 6"/>
          <p:cNvGrpSpPr/>
          <p:nvPr/>
        </p:nvGrpSpPr>
        <p:grpSpPr>
          <a:xfrm>
            <a:off x="461743" y="972673"/>
            <a:ext cx="4318000" cy="4889286"/>
            <a:chOff x="461743" y="286871"/>
            <a:chExt cx="4318000" cy="4889286"/>
          </a:xfrm>
        </p:grpSpPr>
        <p:grpSp>
          <p:nvGrpSpPr>
            <p:cNvPr id="7" name="Group 6"/>
            <p:cNvGrpSpPr/>
            <p:nvPr/>
          </p:nvGrpSpPr>
          <p:grpSpPr>
            <a:xfrm>
              <a:off x="461743" y="286871"/>
              <a:ext cx="4318000" cy="4889286"/>
              <a:chOff x="461743" y="286871"/>
              <a:chExt cx="4318000" cy="4889286"/>
            </a:xfrm>
          </p:grpSpPr>
          <p:sp>
            <p:nvSpPr>
              <p:cNvPr id="9" name="Rectangle 8"/>
              <p:cNvSpPr/>
              <p:nvPr/>
            </p:nvSpPr>
            <p:spPr>
              <a:xfrm>
                <a:off x="461743" y="286871"/>
                <a:ext cx="4318000" cy="4889286"/>
              </a:xfrm>
              <a:prstGeom prst="rect">
                <a:avLst/>
              </a:prstGeom>
              <a:solidFill>
                <a:srgbClr val="FCFCF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61743" y="416858"/>
                <a:ext cx="4318000" cy="769441"/>
              </a:xfrm>
              <a:prstGeom prst="rect">
                <a:avLst/>
              </a:prstGeom>
              <a:noFill/>
            </p:spPr>
            <p:txBody>
              <a:bodyPr wrap="square" rtlCol="0">
                <a:spAutoFit/>
              </a:bodyPr>
              <a:lstStyle/>
              <a:p>
                <a:pPr algn="ctr"/>
                <a:r>
                  <a:rPr lang="en-US" sz="4400" b="1" dirty="0" smtClean="0">
                    <a:solidFill>
                      <a:prstClr val="black"/>
                    </a:solidFill>
                  </a:rPr>
                  <a:t>Points for home</a:t>
                </a:r>
                <a:endParaRPr lang="en-US" sz="4400" b="1" dirty="0">
                  <a:solidFill>
                    <a:prstClr val="black"/>
                  </a:solidFill>
                </a:endParaRPr>
              </a:p>
            </p:txBody>
          </p:sp>
        </p:grpSp>
        <p:pic>
          <p:nvPicPr>
            <p:cNvPr id="8" name="Picture 7"/>
            <p:cNvPicPr>
              <a:picLocks noChangeAspect="1"/>
            </p:cNvPicPr>
            <p:nvPr/>
          </p:nvPicPr>
          <p:blipFill>
            <a:blip r:embed="rId2"/>
            <a:stretch>
              <a:fillRect/>
            </a:stretch>
          </p:blipFill>
          <p:spPr>
            <a:xfrm>
              <a:off x="715743" y="1134592"/>
              <a:ext cx="3810000" cy="3810000"/>
            </a:xfrm>
            <a:prstGeom prst="rect">
              <a:avLst/>
            </a:prstGeom>
          </p:spPr>
        </p:pic>
      </p:grpSp>
    </p:spTree>
    <p:extLst>
      <p:ext uri="{BB962C8B-B14F-4D97-AF65-F5344CB8AC3E}">
        <p14:creationId xmlns:p14="http://schemas.microsoft.com/office/powerpoint/2010/main" val="1133678135"/>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 6"/>
          <p:cNvGrpSpPr/>
          <p:nvPr/>
        </p:nvGrpSpPr>
        <p:grpSpPr>
          <a:xfrm>
            <a:off x="461743" y="972673"/>
            <a:ext cx="4318000" cy="4889286"/>
            <a:chOff x="461743" y="286871"/>
            <a:chExt cx="4318000" cy="4889286"/>
          </a:xfrm>
        </p:grpSpPr>
        <p:grpSp>
          <p:nvGrpSpPr>
            <p:cNvPr id="7" name="Group 6"/>
            <p:cNvGrpSpPr/>
            <p:nvPr/>
          </p:nvGrpSpPr>
          <p:grpSpPr>
            <a:xfrm>
              <a:off x="461743" y="286871"/>
              <a:ext cx="4318000" cy="4889286"/>
              <a:chOff x="461743" y="286871"/>
              <a:chExt cx="4318000" cy="4889286"/>
            </a:xfrm>
          </p:grpSpPr>
          <p:sp>
            <p:nvSpPr>
              <p:cNvPr id="9" name="Rectangle 8"/>
              <p:cNvSpPr/>
              <p:nvPr/>
            </p:nvSpPr>
            <p:spPr>
              <a:xfrm>
                <a:off x="461743" y="286871"/>
                <a:ext cx="4318000" cy="4889286"/>
              </a:xfrm>
              <a:prstGeom prst="rect">
                <a:avLst/>
              </a:prstGeom>
              <a:solidFill>
                <a:srgbClr val="FCFCF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61743" y="416858"/>
                <a:ext cx="4318000" cy="769441"/>
              </a:xfrm>
              <a:prstGeom prst="rect">
                <a:avLst/>
              </a:prstGeom>
              <a:noFill/>
            </p:spPr>
            <p:txBody>
              <a:bodyPr wrap="square" rtlCol="0">
                <a:spAutoFit/>
              </a:bodyPr>
              <a:lstStyle/>
              <a:p>
                <a:pPr algn="ctr"/>
                <a:r>
                  <a:rPr lang="en-US" sz="4400" b="1" dirty="0" smtClean="0">
                    <a:solidFill>
                      <a:prstClr val="black"/>
                    </a:solidFill>
                  </a:rPr>
                  <a:t>Points for home</a:t>
                </a:r>
                <a:endParaRPr lang="en-US" sz="4400" b="1" dirty="0">
                  <a:solidFill>
                    <a:prstClr val="black"/>
                  </a:solidFill>
                </a:endParaRPr>
              </a:p>
            </p:txBody>
          </p:sp>
        </p:grpSp>
        <p:pic>
          <p:nvPicPr>
            <p:cNvPr id="8" name="Picture 7"/>
            <p:cNvPicPr>
              <a:picLocks noChangeAspect="1"/>
            </p:cNvPicPr>
            <p:nvPr/>
          </p:nvPicPr>
          <p:blipFill>
            <a:blip r:embed="rId2"/>
            <a:stretch>
              <a:fillRect/>
            </a:stretch>
          </p:blipFill>
          <p:spPr>
            <a:xfrm>
              <a:off x="715743" y="1134592"/>
              <a:ext cx="3810000" cy="3810000"/>
            </a:xfrm>
            <a:prstGeom prst="rect">
              <a:avLst/>
            </a:prstGeom>
          </p:spPr>
        </p:pic>
      </p:grpSp>
      <p:sp>
        <p:nvSpPr>
          <p:cNvPr id="11" name="TextBox 10" descr=" 11"/>
          <p:cNvSpPr txBox="1"/>
          <p:nvPr/>
        </p:nvSpPr>
        <p:spPr>
          <a:xfrm>
            <a:off x="5837183" y="591331"/>
            <a:ext cx="5416655" cy="4401205"/>
          </a:xfrm>
          <a:prstGeom prst="rect">
            <a:avLst/>
          </a:prstGeom>
          <a:solidFill>
            <a:schemeClr val="bg1"/>
          </a:solidFill>
        </p:spPr>
        <p:txBody>
          <a:bodyPr wrap="square" rtlCol="0">
            <a:spAutoFit/>
          </a:bodyPr>
          <a:lstStyle/>
          <a:p>
            <a:pPr algn="ctr"/>
            <a:r>
              <a:rPr lang="en-US" sz="4000" i="1" dirty="0" smtClean="0"/>
              <a:t>“</a:t>
            </a:r>
            <a:r>
              <a:rPr lang="en-US" sz="4000" i="1" dirty="0"/>
              <a:t>Christ redeemed us from the curse of the law by becoming a curse for us—for it is written, ‘Cursed is everyone who is hanged on a </a:t>
            </a:r>
            <a:r>
              <a:rPr lang="en-US" sz="4000" i="1" dirty="0" smtClean="0"/>
              <a:t>tree</a:t>
            </a:r>
            <a:r>
              <a:rPr lang="en-US" sz="4000" dirty="0" smtClean="0"/>
              <a:t>’</a:t>
            </a:r>
            <a:r>
              <a:rPr lang="en-US" sz="4000" i="1" dirty="0" smtClean="0"/>
              <a:t>”</a:t>
            </a:r>
          </a:p>
          <a:p>
            <a:pPr algn="ctr"/>
            <a:r>
              <a:rPr lang="en-US" sz="4000" dirty="0" smtClean="0"/>
              <a:t>(Gal. 3:13) </a:t>
            </a:r>
            <a:endParaRPr lang="en-US" sz="4000" dirty="0"/>
          </a:p>
        </p:txBody>
      </p:sp>
    </p:spTree>
    <p:extLst>
      <p:ext uri="{BB962C8B-B14F-4D97-AF65-F5344CB8AC3E}">
        <p14:creationId xmlns:p14="http://schemas.microsoft.com/office/powerpoint/2010/main" val="1544095679"/>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 6"/>
          <p:cNvGrpSpPr/>
          <p:nvPr/>
        </p:nvGrpSpPr>
        <p:grpSpPr>
          <a:xfrm>
            <a:off x="461743" y="972673"/>
            <a:ext cx="4318000" cy="4889286"/>
            <a:chOff x="461743" y="286871"/>
            <a:chExt cx="4318000" cy="4889286"/>
          </a:xfrm>
        </p:grpSpPr>
        <p:grpSp>
          <p:nvGrpSpPr>
            <p:cNvPr id="7" name="Group 6"/>
            <p:cNvGrpSpPr/>
            <p:nvPr/>
          </p:nvGrpSpPr>
          <p:grpSpPr>
            <a:xfrm>
              <a:off x="461743" y="286871"/>
              <a:ext cx="4318000" cy="4889286"/>
              <a:chOff x="461743" y="286871"/>
              <a:chExt cx="4318000" cy="4889286"/>
            </a:xfrm>
          </p:grpSpPr>
          <p:sp>
            <p:nvSpPr>
              <p:cNvPr id="9" name="Rectangle 8"/>
              <p:cNvSpPr/>
              <p:nvPr/>
            </p:nvSpPr>
            <p:spPr>
              <a:xfrm>
                <a:off x="461743" y="286871"/>
                <a:ext cx="4318000" cy="4889286"/>
              </a:xfrm>
              <a:prstGeom prst="rect">
                <a:avLst/>
              </a:prstGeom>
              <a:solidFill>
                <a:srgbClr val="FCFCF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61743" y="416858"/>
                <a:ext cx="4318000" cy="769441"/>
              </a:xfrm>
              <a:prstGeom prst="rect">
                <a:avLst/>
              </a:prstGeom>
              <a:noFill/>
            </p:spPr>
            <p:txBody>
              <a:bodyPr wrap="square" rtlCol="0">
                <a:spAutoFit/>
              </a:bodyPr>
              <a:lstStyle/>
              <a:p>
                <a:pPr algn="ctr"/>
                <a:r>
                  <a:rPr lang="en-US" sz="4400" b="1" dirty="0" smtClean="0">
                    <a:solidFill>
                      <a:prstClr val="black"/>
                    </a:solidFill>
                  </a:rPr>
                  <a:t>Points for home</a:t>
                </a:r>
                <a:endParaRPr lang="en-US" sz="4400" b="1" dirty="0">
                  <a:solidFill>
                    <a:prstClr val="black"/>
                  </a:solidFill>
                </a:endParaRPr>
              </a:p>
            </p:txBody>
          </p:sp>
        </p:grpSp>
        <p:pic>
          <p:nvPicPr>
            <p:cNvPr id="8" name="Picture 7"/>
            <p:cNvPicPr>
              <a:picLocks noChangeAspect="1"/>
            </p:cNvPicPr>
            <p:nvPr/>
          </p:nvPicPr>
          <p:blipFill>
            <a:blip r:embed="rId2"/>
            <a:stretch>
              <a:fillRect/>
            </a:stretch>
          </p:blipFill>
          <p:spPr>
            <a:xfrm>
              <a:off x="715743" y="1134592"/>
              <a:ext cx="3810000" cy="3810000"/>
            </a:xfrm>
            <a:prstGeom prst="rect">
              <a:avLst/>
            </a:prstGeom>
          </p:spPr>
        </p:pic>
      </p:grpSp>
      <p:sp>
        <p:nvSpPr>
          <p:cNvPr id="11" name="TextBox 10" descr=" 11"/>
          <p:cNvSpPr txBox="1"/>
          <p:nvPr/>
        </p:nvSpPr>
        <p:spPr>
          <a:xfrm>
            <a:off x="5837183" y="591331"/>
            <a:ext cx="5416655" cy="4401205"/>
          </a:xfrm>
          <a:prstGeom prst="rect">
            <a:avLst/>
          </a:prstGeom>
          <a:solidFill>
            <a:schemeClr val="bg1"/>
          </a:solidFill>
        </p:spPr>
        <p:txBody>
          <a:bodyPr wrap="square" rtlCol="0">
            <a:spAutoFit/>
          </a:bodyPr>
          <a:lstStyle/>
          <a:p>
            <a:pPr algn="ctr"/>
            <a:r>
              <a:rPr lang="en-US" sz="4000" i="1" dirty="0" smtClean="0"/>
              <a:t>“</a:t>
            </a:r>
            <a:r>
              <a:rPr lang="en-US" sz="4000" i="1" dirty="0"/>
              <a:t>Christ redeemed us from the curse of the law by becoming a curse for us—for it is written, ‘Cursed is everyone who is hanged on a </a:t>
            </a:r>
            <a:r>
              <a:rPr lang="en-US" sz="4000" i="1" dirty="0" smtClean="0"/>
              <a:t>tree</a:t>
            </a:r>
            <a:r>
              <a:rPr lang="en-US" sz="4000" dirty="0" smtClean="0"/>
              <a:t>’</a:t>
            </a:r>
            <a:r>
              <a:rPr lang="en-US" sz="4000" i="1" dirty="0" smtClean="0"/>
              <a:t>”</a:t>
            </a:r>
          </a:p>
          <a:p>
            <a:pPr algn="ctr"/>
            <a:r>
              <a:rPr lang="en-US" sz="4000" dirty="0" smtClean="0"/>
              <a:t>(Gal. 3:13) </a:t>
            </a:r>
            <a:endParaRPr lang="en-US" sz="4000" dirty="0"/>
          </a:p>
        </p:txBody>
      </p:sp>
      <p:sp>
        <p:nvSpPr>
          <p:cNvPr id="12" name="TextBox 11" descr=" 14"/>
          <p:cNvSpPr txBox="1"/>
          <p:nvPr/>
        </p:nvSpPr>
        <p:spPr>
          <a:xfrm>
            <a:off x="6600396" y="4992536"/>
            <a:ext cx="3890228" cy="1323439"/>
          </a:xfrm>
          <a:prstGeom prst="rect">
            <a:avLst/>
          </a:prstGeom>
          <a:solidFill>
            <a:schemeClr val="bg1"/>
          </a:solidFill>
          <a:ln>
            <a:solidFill>
              <a:schemeClr val="tx1"/>
            </a:solidFill>
          </a:ln>
        </p:spPr>
        <p:txBody>
          <a:bodyPr wrap="square" rtlCol="0">
            <a:spAutoFit/>
          </a:bodyPr>
          <a:lstStyle/>
          <a:p>
            <a:pPr algn="ctr"/>
            <a:r>
              <a:rPr lang="en-US" sz="4000" spc="-150" dirty="0" smtClean="0">
                <a:solidFill>
                  <a:srgbClr val="FF0000"/>
                </a:solidFill>
              </a:rPr>
              <a:t>May my life show </a:t>
            </a:r>
            <a:r>
              <a:rPr lang="en-US" sz="4000" spc="-150" smtClean="0">
                <a:solidFill>
                  <a:srgbClr val="FF0000"/>
                </a:solidFill>
              </a:rPr>
              <a:t>my gratitude</a:t>
            </a:r>
            <a:endParaRPr lang="en-US" sz="4000" spc="-150" dirty="0" smtClean="0">
              <a:solidFill>
                <a:srgbClr val="FF0000"/>
              </a:solidFill>
            </a:endParaRPr>
          </a:p>
        </p:txBody>
      </p:sp>
    </p:spTree>
    <p:extLst>
      <p:ext uri="{BB962C8B-B14F-4D97-AF65-F5344CB8AC3E}">
        <p14:creationId xmlns:p14="http://schemas.microsoft.com/office/powerpoint/2010/main" val="2581700856"/>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1743" y="972673"/>
            <a:ext cx="4318000" cy="4889286"/>
            <a:chOff x="461743" y="286871"/>
            <a:chExt cx="4318000" cy="4889286"/>
          </a:xfrm>
        </p:grpSpPr>
        <p:grpSp>
          <p:nvGrpSpPr>
            <p:cNvPr id="7" name="Group 6"/>
            <p:cNvGrpSpPr/>
            <p:nvPr/>
          </p:nvGrpSpPr>
          <p:grpSpPr>
            <a:xfrm>
              <a:off x="461743" y="286871"/>
              <a:ext cx="4318000" cy="4889286"/>
              <a:chOff x="461743" y="286871"/>
              <a:chExt cx="4318000" cy="4889286"/>
            </a:xfrm>
          </p:grpSpPr>
          <p:sp>
            <p:nvSpPr>
              <p:cNvPr id="9" name="Rectangle 8"/>
              <p:cNvSpPr/>
              <p:nvPr/>
            </p:nvSpPr>
            <p:spPr>
              <a:xfrm>
                <a:off x="461743" y="286871"/>
                <a:ext cx="4318000" cy="4889286"/>
              </a:xfrm>
              <a:prstGeom prst="rect">
                <a:avLst/>
              </a:prstGeom>
              <a:solidFill>
                <a:srgbClr val="FCFCF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61743" y="416858"/>
                <a:ext cx="4318000" cy="769441"/>
              </a:xfrm>
              <a:prstGeom prst="rect">
                <a:avLst/>
              </a:prstGeom>
              <a:noFill/>
            </p:spPr>
            <p:txBody>
              <a:bodyPr wrap="square" rtlCol="0">
                <a:spAutoFit/>
              </a:bodyPr>
              <a:lstStyle/>
              <a:p>
                <a:pPr algn="ctr"/>
                <a:r>
                  <a:rPr lang="en-US" sz="4400" b="1" dirty="0" smtClean="0">
                    <a:solidFill>
                      <a:prstClr val="black"/>
                    </a:solidFill>
                  </a:rPr>
                  <a:t>Points for home</a:t>
                </a:r>
                <a:endParaRPr lang="en-US" sz="4400" b="1" dirty="0">
                  <a:solidFill>
                    <a:prstClr val="black"/>
                  </a:solidFill>
                </a:endParaRPr>
              </a:p>
            </p:txBody>
          </p:sp>
        </p:grpSp>
        <p:pic>
          <p:nvPicPr>
            <p:cNvPr id="8" name="Picture 7"/>
            <p:cNvPicPr>
              <a:picLocks noChangeAspect="1"/>
            </p:cNvPicPr>
            <p:nvPr/>
          </p:nvPicPr>
          <p:blipFill>
            <a:blip r:embed="rId2"/>
            <a:stretch>
              <a:fillRect/>
            </a:stretch>
          </p:blipFill>
          <p:spPr>
            <a:xfrm>
              <a:off x="715743" y="1134592"/>
              <a:ext cx="3810000" cy="3810000"/>
            </a:xfrm>
            <a:prstGeom prst="rect">
              <a:avLst/>
            </a:prstGeom>
          </p:spPr>
        </p:pic>
      </p:grpSp>
      <p:sp>
        <p:nvSpPr>
          <p:cNvPr id="11" name="TextBox 10"/>
          <p:cNvSpPr txBox="1"/>
          <p:nvPr/>
        </p:nvSpPr>
        <p:spPr>
          <a:xfrm>
            <a:off x="5895848" y="972673"/>
            <a:ext cx="5658567" cy="3785652"/>
          </a:xfrm>
          <a:prstGeom prst="rect">
            <a:avLst/>
          </a:prstGeom>
          <a:solidFill>
            <a:schemeClr val="bg1"/>
          </a:solidFill>
        </p:spPr>
        <p:txBody>
          <a:bodyPr wrap="square" rtlCol="0">
            <a:spAutoFit/>
          </a:bodyPr>
          <a:lstStyle/>
          <a:p>
            <a:pPr lvl="0" algn="ctr"/>
            <a:r>
              <a:rPr lang="en-US" sz="4000" i="1" dirty="0">
                <a:solidFill>
                  <a:prstClr val="black"/>
                </a:solidFill>
              </a:rPr>
              <a:t>“For the word of the cross is folly to those who are perishing, but to us who are being saved it is the power of God”</a:t>
            </a:r>
          </a:p>
          <a:p>
            <a:pPr lvl="0" algn="ctr"/>
            <a:r>
              <a:rPr lang="en-US" sz="4000" dirty="0">
                <a:solidFill>
                  <a:prstClr val="black"/>
                </a:solidFill>
              </a:rPr>
              <a:t>(1 Cor. 1:17-18) </a:t>
            </a:r>
          </a:p>
        </p:txBody>
      </p:sp>
      <p:sp>
        <p:nvSpPr>
          <p:cNvPr id="12" name="TextBox 11"/>
          <p:cNvSpPr txBox="1"/>
          <p:nvPr/>
        </p:nvSpPr>
        <p:spPr>
          <a:xfrm>
            <a:off x="6600397" y="4968674"/>
            <a:ext cx="3890228" cy="707886"/>
          </a:xfrm>
          <a:prstGeom prst="rect">
            <a:avLst/>
          </a:prstGeom>
          <a:solidFill>
            <a:schemeClr val="bg1"/>
          </a:solidFill>
          <a:ln>
            <a:solidFill>
              <a:schemeClr val="tx1"/>
            </a:solidFill>
          </a:ln>
        </p:spPr>
        <p:txBody>
          <a:bodyPr wrap="square" rtlCol="0">
            <a:spAutoFit/>
          </a:bodyPr>
          <a:lstStyle/>
          <a:p>
            <a:pPr algn="ctr"/>
            <a:r>
              <a:rPr lang="en-US" sz="4000" spc="-150" dirty="0" smtClean="0">
                <a:solidFill>
                  <a:srgbClr val="FF0000"/>
                </a:solidFill>
              </a:rPr>
              <a:t>May it be so for me</a:t>
            </a:r>
          </a:p>
        </p:txBody>
      </p:sp>
    </p:spTree>
    <p:extLst>
      <p:ext uri="{BB962C8B-B14F-4D97-AF65-F5344CB8AC3E}">
        <p14:creationId xmlns:p14="http://schemas.microsoft.com/office/powerpoint/2010/main" val="1704377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461743" y="972673"/>
            <a:ext cx="4318000" cy="4889286"/>
            <a:chOff x="461743" y="286871"/>
            <a:chExt cx="4318000" cy="4889286"/>
          </a:xfrm>
        </p:grpSpPr>
        <p:grpSp>
          <p:nvGrpSpPr>
            <p:cNvPr id="7" name="Group 6"/>
            <p:cNvGrpSpPr/>
            <p:nvPr/>
          </p:nvGrpSpPr>
          <p:grpSpPr>
            <a:xfrm>
              <a:off x="461743" y="286871"/>
              <a:ext cx="4318000" cy="4889286"/>
              <a:chOff x="461743" y="286871"/>
              <a:chExt cx="4318000" cy="4889286"/>
            </a:xfrm>
          </p:grpSpPr>
          <p:sp>
            <p:nvSpPr>
              <p:cNvPr id="9" name="Rectangle 8"/>
              <p:cNvSpPr/>
              <p:nvPr/>
            </p:nvSpPr>
            <p:spPr>
              <a:xfrm>
                <a:off x="461743" y="286871"/>
                <a:ext cx="4318000" cy="4889286"/>
              </a:xfrm>
              <a:prstGeom prst="rect">
                <a:avLst/>
              </a:prstGeom>
              <a:solidFill>
                <a:srgbClr val="FCFCFC"/>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61743" y="416858"/>
                <a:ext cx="4318000" cy="769441"/>
              </a:xfrm>
              <a:prstGeom prst="rect">
                <a:avLst/>
              </a:prstGeom>
              <a:noFill/>
            </p:spPr>
            <p:txBody>
              <a:bodyPr wrap="square" rtlCol="0">
                <a:spAutoFit/>
              </a:bodyPr>
              <a:lstStyle/>
              <a:p>
                <a:pPr algn="ctr"/>
                <a:r>
                  <a:rPr lang="en-US" sz="4400" b="1" dirty="0" smtClean="0">
                    <a:solidFill>
                      <a:prstClr val="black"/>
                    </a:solidFill>
                  </a:rPr>
                  <a:t>Points for home</a:t>
                </a:r>
                <a:endParaRPr lang="en-US" sz="4400" b="1" dirty="0">
                  <a:solidFill>
                    <a:prstClr val="black"/>
                  </a:solidFill>
                </a:endParaRPr>
              </a:p>
            </p:txBody>
          </p:sp>
        </p:grpSp>
        <p:pic>
          <p:nvPicPr>
            <p:cNvPr id="8" name="Picture 7"/>
            <p:cNvPicPr>
              <a:picLocks noChangeAspect="1"/>
            </p:cNvPicPr>
            <p:nvPr/>
          </p:nvPicPr>
          <p:blipFill>
            <a:blip r:embed="rId2"/>
            <a:stretch>
              <a:fillRect/>
            </a:stretch>
          </p:blipFill>
          <p:spPr>
            <a:xfrm>
              <a:off x="715743" y="1134592"/>
              <a:ext cx="3810000" cy="3810000"/>
            </a:xfrm>
            <a:prstGeom prst="rect">
              <a:avLst/>
            </a:prstGeom>
          </p:spPr>
        </p:pic>
      </p:grpSp>
      <p:sp>
        <p:nvSpPr>
          <p:cNvPr id="11" name="TextBox 10"/>
          <p:cNvSpPr txBox="1"/>
          <p:nvPr/>
        </p:nvSpPr>
        <p:spPr>
          <a:xfrm>
            <a:off x="6027545" y="1306781"/>
            <a:ext cx="5650523" cy="2923877"/>
          </a:xfrm>
          <a:prstGeom prst="rect">
            <a:avLst/>
          </a:prstGeom>
          <a:solidFill>
            <a:schemeClr val="bg1"/>
          </a:solidFill>
        </p:spPr>
        <p:txBody>
          <a:bodyPr wrap="square" rtlCol="0">
            <a:spAutoFit/>
          </a:bodyPr>
          <a:lstStyle/>
          <a:p>
            <a:pPr algn="ctr"/>
            <a:r>
              <a:rPr lang="en-US" sz="3600" i="1" dirty="0" smtClean="0"/>
              <a:t>“</a:t>
            </a:r>
            <a:r>
              <a:rPr lang="en-US" sz="3600" i="1" dirty="0"/>
              <a:t>If we have been united with him in a death like his, we shall certainly be united with him in a resurrection like </a:t>
            </a:r>
            <a:r>
              <a:rPr lang="en-US" sz="3600" i="1" dirty="0" smtClean="0"/>
              <a:t>his”</a:t>
            </a:r>
          </a:p>
          <a:p>
            <a:pPr algn="ctr"/>
            <a:r>
              <a:rPr lang="en-US" sz="4000" i="1" dirty="0" smtClean="0"/>
              <a:t>(Rom. 6:5)</a:t>
            </a:r>
            <a:r>
              <a:rPr lang="en-US" sz="4000" dirty="0" smtClean="0"/>
              <a:t> </a:t>
            </a:r>
            <a:endParaRPr lang="en-US" sz="4000" dirty="0"/>
          </a:p>
        </p:txBody>
      </p:sp>
      <p:sp>
        <p:nvSpPr>
          <p:cNvPr id="14" name="TextBox 13"/>
          <p:cNvSpPr txBox="1"/>
          <p:nvPr/>
        </p:nvSpPr>
        <p:spPr>
          <a:xfrm>
            <a:off x="6474909" y="4443363"/>
            <a:ext cx="4755794" cy="1323439"/>
          </a:xfrm>
          <a:prstGeom prst="rect">
            <a:avLst/>
          </a:prstGeom>
          <a:solidFill>
            <a:schemeClr val="bg1"/>
          </a:solidFill>
          <a:ln>
            <a:solidFill>
              <a:schemeClr val="tx1"/>
            </a:solidFill>
          </a:ln>
        </p:spPr>
        <p:txBody>
          <a:bodyPr wrap="square" rtlCol="0">
            <a:spAutoFit/>
          </a:bodyPr>
          <a:lstStyle/>
          <a:p>
            <a:pPr algn="ctr"/>
            <a:r>
              <a:rPr lang="en-US" sz="4000" spc="-150" dirty="0" smtClean="0">
                <a:solidFill>
                  <a:srgbClr val="FF0000"/>
                </a:solidFill>
              </a:rPr>
              <a:t>I can let this </a:t>
            </a:r>
            <a:r>
              <a:rPr lang="en-US" sz="4000" spc="-150" smtClean="0">
                <a:solidFill>
                  <a:srgbClr val="FF0000"/>
                </a:solidFill>
              </a:rPr>
              <a:t>power work in me!</a:t>
            </a:r>
            <a:endParaRPr lang="en-US" sz="4000" spc="-150" dirty="0">
              <a:solidFill>
                <a:srgbClr val="FF0000"/>
              </a:solidFill>
            </a:endParaRPr>
          </a:p>
        </p:txBody>
      </p:sp>
    </p:spTree>
    <p:extLst>
      <p:ext uri="{BB962C8B-B14F-4D97-AF65-F5344CB8AC3E}">
        <p14:creationId xmlns:p14="http://schemas.microsoft.com/office/powerpoint/2010/main" val="87943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2659823" y="214615"/>
            <a:ext cx="6807031"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 MUSLIM</a:t>
            </a:r>
            <a:endParaRPr lang="en-US" sz="4400" b="1" spc="300" dirty="0"/>
          </a:p>
        </p:txBody>
      </p:sp>
      <p:pic>
        <p:nvPicPr>
          <p:cNvPr id="2" name="Picture 1" descr=" 2"/>
          <p:cNvPicPr>
            <a:picLocks noChangeAspect="1"/>
          </p:cNvPicPr>
          <p:nvPr/>
        </p:nvPicPr>
        <p:blipFill>
          <a:blip r:embed="rId2"/>
          <a:stretch>
            <a:fillRect/>
          </a:stretch>
        </p:blipFill>
        <p:spPr>
          <a:xfrm>
            <a:off x="1618338" y="1975757"/>
            <a:ext cx="8890000" cy="4572000"/>
          </a:xfrm>
          <a:prstGeom prst="rect">
            <a:avLst/>
          </a:prstGeom>
        </p:spPr>
      </p:pic>
    </p:spTree>
    <p:extLst>
      <p:ext uri="{BB962C8B-B14F-4D97-AF65-F5344CB8AC3E}">
        <p14:creationId xmlns:p14="http://schemas.microsoft.com/office/powerpoint/2010/main" val="1645892294"/>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p:cNvPicPr>
            <a:picLocks noChangeAspect="1"/>
          </p:cNvPicPr>
          <p:nvPr/>
        </p:nvPicPr>
        <p:blipFill>
          <a:blip r:embed="rId2"/>
          <a:stretch>
            <a:fillRect/>
          </a:stretch>
        </p:blipFill>
        <p:spPr>
          <a:xfrm>
            <a:off x="467557" y="413956"/>
            <a:ext cx="5067300" cy="6030087"/>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V="1">
            <a:off x="0" y="-1"/>
            <a:ext cx="12192000" cy="2579915"/>
          </a:xfrm>
          <a:prstGeom prst="rect">
            <a:avLst/>
          </a:prstGeom>
        </p:spPr>
      </p:pic>
      <p:pic>
        <p:nvPicPr>
          <p:cNvPr id="4" name="Picture 3"/>
          <p:cNvPicPr>
            <a:picLocks noChangeAspect="1"/>
          </p:cNvPicPr>
          <p:nvPr/>
        </p:nvPicPr>
        <p:blipFill rotWithShape="1">
          <a:blip r:embed="rId4">
            <a:extLst>
              <a:ext uri="{BEBA8EAE-BF5A-486C-A8C5-ECC9F3942E4B}">
                <a14:imgProps xmlns:a14="http://schemas.microsoft.com/office/drawing/2010/main">
                  <a14:imgLayer r:embed="rId5">
                    <a14:imgEffect>
                      <a14:backgroundRemoval t="35556" b="100000" l="139" r="100000">
                        <a14:foregroundMark x1="97917" y1="37284" x2="98194" y2="72099"/>
                        <a14:foregroundMark x1="82778" y1="37778" x2="83889" y2="79506"/>
                        <a14:foregroundMark x1="66250" y1="37531" x2="66389" y2="81235"/>
                        <a14:foregroundMark x1="51806" y1="37778" x2="48194" y2="50123"/>
                        <a14:foregroundMark x1="48472" y1="38272" x2="54306" y2="43457"/>
                        <a14:foregroundMark x1="34444" y1="40247" x2="34028" y2="84938"/>
                        <a14:foregroundMark x1="17500" y1="38519" x2="16944" y2="82963"/>
                        <a14:foregroundMark x1="1944" y1="40494" x2="3472" y2="89136"/>
                        <a14:foregroundMark x1="6528" y1="38272" x2="15000" y2="80000"/>
                        <a14:foregroundMark x1="94583" y1="38765" x2="84722" y2="79753"/>
                        <a14:foregroundMark x1="81250" y1="36790" x2="99861" y2="36049"/>
                        <a14:foregroundMark x1="80694" y1="36296" x2="9583" y2="36049"/>
                        <a14:foregroundMark x1="20972" y1="37531" x2="21111" y2="81235"/>
                        <a14:foregroundMark x1="22778" y1="37037" x2="32083" y2="37531"/>
                        <a14:foregroundMark x1="24306" y1="38025" x2="20278" y2="38272"/>
                        <a14:foregroundMark x1="31111" y1="39259" x2="31250" y2="82963"/>
                        <a14:backgroundMark x1="21806" y1="38765" x2="30694" y2="76543"/>
                        <a14:backgroundMark x1="29722" y1="39012" x2="30417" y2="63951"/>
                      </a14:backgroundRemoval>
                    </a14:imgEffect>
                  </a14:imgLayer>
                </a14:imgProps>
              </a:ext>
            </a:extLst>
          </a:blip>
          <a:srcRect t="35476"/>
          <a:stretch/>
        </p:blipFill>
        <p:spPr>
          <a:xfrm>
            <a:off x="0" y="2432956"/>
            <a:ext cx="12192000" cy="4425043"/>
          </a:xfrm>
          <a:prstGeom prst="rect">
            <a:avLst/>
          </a:prstGeom>
        </p:spPr>
      </p:pic>
      <p:pic>
        <p:nvPicPr>
          <p:cNvPr id="9" name="Picture 8"/>
          <p:cNvPicPr>
            <a:picLocks noChangeAspect="1"/>
          </p:cNvPicPr>
          <p:nvPr/>
        </p:nvPicPr>
        <p:blipFill>
          <a:blip r:embed="rId6"/>
          <a:stretch>
            <a:fillRect/>
          </a:stretch>
        </p:blipFill>
        <p:spPr>
          <a:xfrm>
            <a:off x="4584699" y="2651125"/>
            <a:ext cx="1096324" cy="1131207"/>
          </a:xfrm>
          <a:prstGeom prst="rect">
            <a:avLst/>
          </a:prstGeom>
        </p:spPr>
      </p:pic>
      <p:pic>
        <p:nvPicPr>
          <p:cNvPr id="10" name="Picture 9"/>
          <p:cNvPicPr>
            <a:picLocks noChangeAspect="1"/>
          </p:cNvPicPr>
          <p:nvPr/>
        </p:nvPicPr>
        <p:blipFill>
          <a:blip r:embed="rId7">
            <a:extLst>
              <a:ext uri="{BEBA8EAE-BF5A-486C-A8C5-ECC9F3942E4B}">
                <a14:imgProps xmlns:a14="http://schemas.microsoft.com/office/drawing/2010/main">
                  <a14:imgLayer r:embed="rId8">
                    <a14:imgEffect>
                      <a14:backgroundRemoval t="500" b="100000" l="10000" r="100000">
                        <a14:foregroundMark x1="73000" y1="44500" x2="73000" y2="44500"/>
                      </a14:backgroundRemoval>
                    </a14:imgEffect>
                  </a14:imgLayer>
                </a14:imgProps>
              </a:ext>
            </a:extLst>
          </a:blip>
          <a:stretch>
            <a:fillRect/>
          </a:stretch>
        </p:blipFill>
        <p:spPr>
          <a:xfrm>
            <a:off x="6565516" y="2642054"/>
            <a:ext cx="1140278" cy="1140278"/>
          </a:xfrm>
          <a:prstGeom prst="rect">
            <a:avLst/>
          </a:prstGeom>
        </p:spPr>
      </p:pic>
      <p:pic>
        <p:nvPicPr>
          <p:cNvPr id="13" name="Picture 12"/>
          <p:cNvPicPr>
            <a:picLocks noChangeAspect="1"/>
          </p:cNvPicPr>
          <p:nvPr/>
        </p:nvPicPr>
        <p:blipFill>
          <a:blip r:embed="rId9"/>
          <a:stretch>
            <a:fillRect/>
          </a:stretch>
        </p:blipFill>
        <p:spPr>
          <a:xfrm>
            <a:off x="8524971" y="2626632"/>
            <a:ext cx="1155700" cy="1155700"/>
          </a:xfrm>
          <a:prstGeom prst="rect">
            <a:avLst/>
          </a:prstGeom>
        </p:spPr>
      </p:pic>
      <p:sp>
        <p:nvSpPr>
          <p:cNvPr id="20" name="TextBox 19"/>
          <p:cNvSpPr txBox="1"/>
          <p:nvPr/>
        </p:nvSpPr>
        <p:spPr>
          <a:xfrm>
            <a:off x="355251" y="1752596"/>
            <a:ext cx="1665514" cy="707886"/>
          </a:xfrm>
          <a:prstGeom prst="rect">
            <a:avLst/>
          </a:prstGeom>
          <a:noFill/>
        </p:spPr>
        <p:txBody>
          <a:bodyPr wrap="square" rtlCol="0">
            <a:spAutoFit/>
          </a:bodyPr>
          <a:lstStyle/>
          <a:p>
            <a:pPr algn="ctr"/>
            <a:r>
              <a:rPr lang="en-US" sz="4000" b="1" spc="-150" smtClean="0">
                <a:solidFill>
                  <a:schemeClr val="bg1"/>
                </a:solidFill>
              </a:rPr>
              <a:t>Atheist</a:t>
            </a:r>
            <a:endParaRPr lang="en-US" sz="4000" b="1" spc="-150">
              <a:solidFill>
                <a:schemeClr val="bg1"/>
              </a:solidFill>
            </a:endParaRPr>
          </a:p>
        </p:txBody>
      </p:sp>
      <p:sp>
        <p:nvSpPr>
          <p:cNvPr id="21" name="TextBox 20"/>
          <p:cNvSpPr txBox="1"/>
          <p:nvPr/>
        </p:nvSpPr>
        <p:spPr>
          <a:xfrm>
            <a:off x="2233761" y="1752596"/>
            <a:ext cx="1996068" cy="707886"/>
          </a:xfrm>
          <a:prstGeom prst="rect">
            <a:avLst/>
          </a:prstGeom>
          <a:noFill/>
        </p:spPr>
        <p:txBody>
          <a:bodyPr wrap="square" rtlCol="0">
            <a:spAutoFit/>
          </a:bodyPr>
          <a:lstStyle/>
          <a:p>
            <a:pPr algn="ctr"/>
            <a:r>
              <a:rPr lang="en-US" sz="4000" b="1" spc="-150" dirty="0" smtClean="0">
                <a:solidFill>
                  <a:schemeClr val="bg1"/>
                </a:solidFill>
              </a:rPr>
              <a:t>Agnostic</a:t>
            </a:r>
            <a:endParaRPr lang="en-US" sz="4000" b="1" spc="-150" dirty="0">
              <a:solidFill>
                <a:schemeClr val="bg1"/>
              </a:solidFill>
            </a:endParaRPr>
          </a:p>
        </p:txBody>
      </p:sp>
      <p:sp>
        <p:nvSpPr>
          <p:cNvPr id="22" name="TextBox 21"/>
          <p:cNvSpPr txBox="1"/>
          <p:nvPr/>
        </p:nvSpPr>
        <p:spPr>
          <a:xfrm>
            <a:off x="4361369" y="1752596"/>
            <a:ext cx="1428202" cy="707886"/>
          </a:xfrm>
          <a:prstGeom prst="rect">
            <a:avLst/>
          </a:prstGeom>
          <a:noFill/>
        </p:spPr>
        <p:txBody>
          <a:bodyPr wrap="square" rtlCol="0">
            <a:spAutoFit/>
          </a:bodyPr>
          <a:lstStyle/>
          <a:p>
            <a:pPr algn="ctr"/>
            <a:r>
              <a:rPr lang="en-US" sz="4000" b="1" spc="-150" smtClean="0">
                <a:solidFill>
                  <a:schemeClr val="bg1"/>
                </a:solidFill>
              </a:rPr>
              <a:t>Hindu</a:t>
            </a:r>
            <a:endParaRPr lang="en-US" sz="4000" b="1" spc="-150">
              <a:solidFill>
                <a:schemeClr val="bg1"/>
              </a:solidFill>
            </a:endParaRPr>
          </a:p>
        </p:txBody>
      </p:sp>
      <p:sp>
        <p:nvSpPr>
          <p:cNvPr id="23" name="TextBox 22"/>
          <p:cNvSpPr txBox="1"/>
          <p:nvPr/>
        </p:nvSpPr>
        <p:spPr>
          <a:xfrm>
            <a:off x="6207945" y="1752596"/>
            <a:ext cx="1856014" cy="707886"/>
          </a:xfrm>
          <a:prstGeom prst="rect">
            <a:avLst/>
          </a:prstGeom>
          <a:noFill/>
        </p:spPr>
        <p:txBody>
          <a:bodyPr wrap="square" rtlCol="0">
            <a:spAutoFit/>
          </a:bodyPr>
          <a:lstStyle/>
          <a:p>
            <a:pPr algn="ctr"/>
            <a:r>
              <a:rPr lang="en-US" sz="4000" b="1" spc="-150" smtClean="0">
                <a:solidFill>
                  <a:schemeClr val="bg1"/>
                </a:solidFill>
              </a:rPr>
              <a:t>Muslim</a:t>
            </a:r>
            <a:endParaRPr lang="en-US" sz="4000" b="1" spc="-150" dirty="0">
              <a:solidFill>
                <a:schemeClr val="bg1"/>
              </a:solidFill>
            </a:endParaRPr>
          </a:p>
        </p:txBody>
      </p:sp>
      <p:sp>
        <p:nvSpPr>
          <p:cNvPr id="24" name="TextBox 23"/>
          <p:cNvSpPr txBox="1"/>
          <p:nvPr/>
        </p:nvSpPr>
        <p:spPr>
          <a:xfrm>
            <a:off x="7998087" y="1752596"/>
            <a:ext cx="2233029" cy="707886"/>
          </a:xfrm>
          <a:prstGeom prst="rect">
            <a:avLst/>
          </a:prstGeom>
          <a:noFill/>
        </p:spPr>
        <p:txBody>
          <a:bodyPr wrap="square" rtlCol="0">
            <a:spAutoFit/>
          </a:bodyPr>
          <a:lstStyle/>
          <a:p>
            <a:pPr algn="ctr"/>
            <a:r>
              <a:rPr lang="en-US" sz="4000" b="1" spc="-150" dirty="0" smtClean="0">
                <a:solidFill>
                  <a:schemeClr val="bg1"/>
                </a:solidFill>
              </a:rPr>
              <a:t>Buddhist</a:t>
            </a:r>
            <a:endParaRPr lang="en-US" sz="4000" b="1" spc="-150" dirty="0">
              <a:solidFill>
                <a:schemeClr val="bg1"/>
              </a:solidFill>
            </a:endParaRPr>
          </a:p>
        </p:txBody>
      </p:sp>
      <p:sp>
        <p:nvSpPr>
          <p:cNvPr id="25" name="TextBox 24"/>
          <p:cNvSpPr txBox="1"/>
          <p:nvPr/>
        </p:nvSpPr>
        <p:spPr>
          <a:xfrm>
            <a:off x="10160889" y="1132425"/>
            <a:ext cx="1911899" cy="1323439"/>
          </a:xfrm>
          <a:prstGeom prst="rect">
            <a:avLst/>
          </a:prstGeom>
          <a:noFill/>
        </p:spPr>
        <p:txBody>
          <a:bodyPr wrap="square" rtlCol="0">
            <a:spAutoFit/>
          </a:bodyPr>
          <a:lstStyle/>
          <a:p>
            <a:pPr algn="ctr"/>
            <a:r>
              <a:rPr lang="en-US" sz="4000" b="1" spc="-150" smtClean="0">
                <a:solidFill>
                  <a:schemeClr val="bg1"/>
                </a:solidFill>
              </a:rPr>
              <a:t>Jewish/Christian</a:t>
            </a:r>
            <a:endParaRPr lang="en-US" sz="4000" b="1" spc="-150" dirty="0">
              <a:solidFill>
                <a:schemeClr val="bg1"/>
              </a:solidFill>
            </a:endParaRPr>
          </a:p>
        </p:txBody>
      </p:sp>
      <p:sp>
        <p:nvSpPr>
          <p:cNvPr id="27" name="TextBox 26"/>
          <p:cNvSpPr txBox="1"/>
          <p:nvPr/>
        </p:nvSpPr>
        <p:spPr>
          <a:xfrm>
            <a:off x="2823055" y="529898"/>
            <a:ext cx="6582513" cy="769441"/>
          </a:xfrm>
          <a:prstGeom prst="rect">
            <a:avLst/>
          </a:prstGeom>
          <a:solidFill>
            <a:srgbClr val="DED7CD"/>
          </a:solidFill>
          <a:ln>
            <a:solidFill>
              <a:schemeClr val="tx1"/>
            </a:solidFill>
          </a:ln>
        </p:spPr>
        <p:txBody>
          <a:bodyPr wrap="square" rtlCol="0">
            <a:spAutoFit/>
          </a:bodyPr>
          <a:lstStyle/>
          <a:p>
            <a:pPr algn="ctr"/>
            <a:r>
              <a:rPr lang="en-US" sz="4400" b="1" spc="300" dirty="0">
                <a:solidFill>
                  <a:schemeClr val="bg1"/>
                </a:solidFill>
              </a:rPr>
              <a:t>Why I’m NOT </a:t>
            </a:r>
            <a:r>
              <a:rPr lang="is-IS" sz="4400" b="1" spc="300" dirty="0" smtClean="0">
                <a:solidFill>
                  <a:schemeClr val="bg1"/>
                </a:solidFill>
              </a:rPr>
              <a:t>…</a:t>
            </a:r>
            <a:endParaRPr lang="en-US" sz="4400" b="1" spc="300" dirty="0">
              <a:solidFill>
                <a:schemeClr val="bg1"/>
              </a:solidFill>
            </a:endParaRPr>
          </a:p>
        </p:txBody>
      </p:sp>
      <p:sp>
        <p:nvSpPr>
          <p:cNvPr id="28" name="TextBox 27"/>
          <p:cNvSpPr txBox="1"/>
          <p:nvPr/>
        </p:nvSpPr>
        <p:spPr>
          <a:xfrm>
            <a:off x="2804743" y="497239"/>
            <a:ext cx="6582513"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t>
            </a:r>
            <a:endParaRPr lang="en-US" sz="4400" b="1" spc="300" dirty="0"/>
          </a:p>
        </p:txBody>
      </p:sp>
      <p:grpSp>
        <p:nvGrpSpPr>
          <p:cNvPr id="2" name="Group 1"/>
          <p:cNvGrpSpPr/>
          <p:nvPr/>
        </p:nvGrpSpPr>
        <p:grpSpPr>
          <a:xfrm>
            <a:off x="2607108" y="2587172"/>
            <a:ext cx="1151373" cy="3000345"/>
            <a:chOff x="2607108" y="2587172"/>
            <a:chExt cx="1151373" cy="3000345"/>
          </a:xfrm>
        </p:grpSpPr>
        <p:pic>
          <p:nvPicPr>
            <p:cNvPr id="29" name="Picture 28"/>
            <p:cNvPicPr>
              <a:picLocks noChangeAspect="1"/>
            </p:cNvPicPr>
            <p:nvPr/>
          </p:nvPicPr>
          <p:blipFill rotWithShape="1">
            <a:blip r:embed="rId10">
              <a:extLst>
                <a:ext uri="{BEBA8EAE-BF5A-486C-A8C5-ECC9F3942E4B}">
                  <a14:imgProps xmlns:a14="http://schemas.microsoft.com/office/drawing/2010/main">
                    <a14:imgLayer r:embed="rId5">
                      <a14:imgEffect>
                        <a14:backgroundRemoval t="36790" b="75802" l="21111" r="31250">
                          <a14:foregroundMark x1="21944" y1="74568" x2="21944" y2="69877"/>
                        </a14:backgroundRemoval>
                      </a14:imgEffect>
                    </a14:imgLayer>
                  </a14:imgProps>
                </a:ext>
              </a:extLst>
            </a:blip>
            <a:srcRect l="21546" t="38384" r="69011" b="18658"/>
            <a:stretch/>
          </p:blipFill>
          <p:spPr>
            <a:xfrm>
              <a:off x="2607108" y="2641429"/>
              <a:ext cx="1151373" cy="2946088"/>
            </a:xfrm>
            <a:prstGeom prst="rect">
              <a:avLst/>
            </a:prstGeom>
          </p:spPr>
        </p:pic>
        <p:pic>
          <p:nvPicPr>
            <p:cNvPr id="7" name="Picture 6"/>
            <p:cNvPicPr>
              <a:picLocks noChangeAspect="1"/>
            </p:cNvPicPr>
            <p:nvPr/>
          </p:nvPicPr>
          <p:blipFill>
            <a:blip r:embed="rId11"/>
            <a:stretch>
              <a:fillRect/>
            </a:stretch>
          </p:blipFill>
          <p:spPr>
            <a:xfrm>
              <a:off x="2820227" y="2587172"/>
              <a:ext cx="658806" cy="1266371"/>
            </a:xfrm>
            <a:prstGeom prst="rect">
              <a:avLst/>
            </a:prstGeom>
          </p:spPr>
        </p:pic>
      </p:grpSp>
      <p:pic>
        <p:nvPicPr>
          <p:cNvPr id="35" name="Picture 34"/>
          <p:cNvPicPr>
            <a:picLocks noChangeAspect="1"/>
          </p:cNvPicPr>
          <p:nvPr/>
        </p:nvPicPr>
        <p:blipFill>
          <a:blip r:embed="rId9">
            <a:duotone>
              <a:prstClr val="black"/>
              <a:srgbClr val="FF0000">
                <a:tint val="45000"/>
                <a:satMod val="400000"/>
              </a:srgbClr>
            </a:duotone>
          </a:blip>
          <a:stretch>
            <a:fillRect/>
          </a:stretch>
        </p:blipFill>
        <p:spPr>
          <a:xfrm>
            <a:off x="8524971" y="2626632"/>
            <a:ext cx="1155700" cy="1155700"/>
          </a:xfrm>
          <a:prstGeom prst="rect">
            <a:avLst/>
          </a:prstGeom>
        </p:spPr>
      </p:pic>
      <p:pic>
        <p:nvPicPr>
          <p:cNvPr id="36" name="Picture 35"/>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13586" y="1703936"/>
            <a:ext cx="879453" cy="879453"/>
          </a:xfrm>
          <a:prstGeom prst="rect">
            <a:avLst/>
          </a:prstGeom>
        </p:spPr>
      </p:pic>
      <p:pic>
        <p:nvPicPr>
          <p:cNvPr id="37" name="Picture 36"/>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4989" y="1678985"/>
            <a:ext cx="879453" cy="879453"/>
          </a:xfrm>
          <a:prstGeom prst="rect">
            <a:avLst/>
          </a:prstGeom>
        </p:spPr>
      </p:pic>
      <p:sp>
        <p:nvSpPr>
          <p:cNvPr id="38" name="TextBox 37"/>
          <p:cNvSpPr txBox="1"/>
          <p:nvPr/>
        </p:nvSpPr>
        <p:spPr>
          <a:xfrm>
            <a:off x="650865" y="2858836"/>
            <a:ext cx="1077686" cy="646331"/>
          </a:xfrm>
          <a:prstGeom prst="rect">
            <a:avLst/>
          </a:prstGeom>
          <a:noFill/>
        </p:spPr>
        <p:txBody>
          <a:bodyPr wrap="square" rtlCol="0">
            <a:spAutoFit/>
          </a:bodyPr>
          <a:lstStyle/>
          <a:p>
            <a:pPr algn="ctr"/>
            <a:r>
              <a:rPr lang="en-US" sz="3600" b="1" smtClean="0"/>
              <a:t>GOD</a:t>
            </a:r>
          </a:p>
        </p:txBody>
      </p:sp>
      <p:sp>
        <p:nvSpPr>
          <p:cNvPr id="39" name="&quot;No&quot; Symbol 38"/>
          <p:cNvSpPr/>
          <p:nvPr/>
        </p:nvSpPr>
        <p:spPr>
          <a:xfrm>
            <a:off x="689156" y="2700982"/>
            <a:ext cx="990408" cy="925775"/>
          </a:xfrm>
          <a:prstGeom prst="noSmoking">
            <a:avLst>
              <a:gd name="adj" fmla="val 961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40" name="Picture 39"/>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8273785" y="1788871"/>
            <a:ext cx="879453" cy="879453"/>
          </a:xfrm>
          <a:prstGeom prst="rect">
            <a:avLst/>
          </a:prstGeom>
        </p:spPr>
      </p:pic>
      <p:pic>
        <p:nvPicPr>
          <p:cNvPr id="41" name="Picture 40"/>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8262382" y="1763920"/>
            <a:ext cx="879453" cy="879453"/>
          </a:xfrm>
          <a:prstGeom prst="rect">
            <a:avLst/>
          </a:prstGeom>
        </p:spPr>
      </p:pic>
      <p:pic>
        <p:nvPicPr>
          <p:cNvPr id="42" name="Picture 41"/>
          <p:cNvPicPr>
            <a:picLocks noChangeAspect="1"/>
          </p:cNvPicPr>
          <p:nvPr/>
        </p:nvPicPr>
        <p:blipFill>
          <a:blip r:embed="rId15">
            <a:extLst>
              <a:ext uri="{BEBA8EAE-BF5A-486C-A8C5-ECC9F3942E4B}">
                <a14:imgProps xmlns:a14="http://schemas.microsoft.com/office/drawing/2010/main">
                  <a14:imgLayer r:embed="rId16">
                    <a14:imgEffect>
                      <a14:backgroundRemoval t="0" b="99833" l="9907" r="89907"/>
                    </a14:imgEffect>
                  </a14:imgLayer>
                </a14:imgProps>
              </a:ext>
            </a:extLst>
          </a:blip>
          <a:stretch>
            <a:fillRect/>
          </a:stretch>
        </p:blipFill>
        <p:spPr>
          <a:xfrm>
            <a:off x="10553865" y="2587172"/>
            <a:ext cx="1060781" cy="1189661"/>
          </a:xfrm>
          <a:prstGeom prst="rect">
            <a:avLst/>
          </a:prstGeom>
        </p:spPr>
      </p:pic>
      <p:pic>
        <p:nvPicPr>
          <p:cNvPr id="31" name="Picture 30"/>
          <p:cNvPicPr>
            <a:picLocks noChangeAspect="1"/>
          </p:cNvPicPr>
          <p:nvPr/>
        </p:nvPicPr>
        <p:blipFill>
          <a:blip r:embed="rId12">
            <a:extLst>
              <a:ext uri="{BEBA8EAE-BF5A-486C-A8C5-ECC9F3942E4B}">
                <a14:imgProps xmlns:a14="http://schemas.microsoft.com/office/drawing/2010/main">
                  <a14:imgLayer r:embed="rId13">
                    <a14:imgEffect>
                      <a14:backgroundRemoval t="500" b="100000" l="0" r="100000">
                        <a14:backgroundMark x1="56167" y1="25333" x2="32833" y2="50000"/>
                        <a14:backgroundMark x1="32167" y1="9333" x2="43000" y2="34667"/>
                        <a14:backgroundMark x1="65500" y1="55167" x2="44500" y2="74000"/>
                        <a14:backgroundMark x1="61167" y1="62333" x2="69167" y2="85000"/>
                      </a14:backgroundRemoval>
                    </a14:imgEffect>
                  </a14:imgLayer>
                </a14:imgProps>
              </a:ext>
            </a:extLst>
          </a:blip>
          <a:stretch>
            <a:fillRect/>
          </a:stretch>
        </p:blipFill>
        <p:spPr>
          <a:xfrm>
            <a:off x="2865868" y="1725412"/>
            <a:ext cx="879453" cy="879453"/>
          </a:xfrm>
          <a:prstGeom prst="rect">
            <a:avLst/>
          </a:prstGeom>
        </p:spPr>
      </p:pic>
      <p:pic>
        <p:nvPicPr>
          <p:cNvPr id="32" name="Picture 31"/>
          <p:cNvPicPr>
            <a:picLocks noChangeAspect="1"/>
          </p:cNvPicPr>
          <p:nvPr/>
        </p:nvPicPr>
        <p:blipFill>
          <a:blip r:embed="rId14">
            <a:extLst>
              <a:ext uri="{BEBA8EAE-BF5A-486C-A8C5-ECC9F3942E4B}">
                <a14:imgProps xmlns:a14="http://schemas.microsoft.com/office/drawing/2010/main">
                  <a14:imgLayer r:embed="rId13">
                    <a14:imgEffect>
                      <a14:backgroundRemoval t="500" b="100000" l="0" r="100000">
                        <a14:backgroundMark x1="33500" y1="48167" x2="40667" y2="70667"/>
                        <a14:backgroundMark x1="8000" y1="88833" x2="33500" y2="62667"/>
                        <a14:backgroundMark x1="58167" y1="25667" x2="66833" y2="55500"/>
                      </a14:backgroundRemoval>
                    </a14:imgEffect>
                  </a14:imgLayer>
                </a14:imgProps>
              </a:ext>
            </a:extLst>
          </a:blip>
          <a:stretch>
            <a:fillRect/>
          </a:stretch>
        </p:blipFill>
        <p:spPr>
          <a:xfrm>
            <a:off x="2854465" y="1700461"/>
            <a:ext cx="879453" cy="879453"/>
          </a:xfrm>
          <a:prstGeom prst="rect">
            <a:avLst/>
          </a:prstGeom>
        </p:spPr>
      </p:pic>
    </p:spTree>
    <p:extLst>
      <p:ext uri="{BB962C8B-B14F-4D97-AF65-F5344CB8AC3E}">
        <p14:creationId xmlns:p14="http://schemas.microsoft.com/office/powerpoint/2010/main" val="11036331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2659823" y="214615"/>
            <a:ext cx="6807031"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 MUSLIM</a:t>
            </a:r>
            <a:endParaRPr lang="en-US" sz="4400" b="1" spc="300" dirty="0"/>
          </a:p>
        </p:txBody>
      </p:sp>
      <p:pic>
        <p:nvPicPr>
          <p:cNvPr id="2" name="Picture 1" descr=" 2"/>
          <p:cNvPicPr>
            <a:picLocks noChangeAspect="1"/>
          </p:cNvPicPr>
          <p:nvPr/>
        </p:nvPicPr>
        <p:blipFill>
          <a:blip r:embed="rId2"/>
          <a:stretch>
            <a:fillRect/>
          </a:stretch>
        </p:blipFill>
        <p:spPr>
          <a:xfrm>
            <a:off x="1618338" y="1975757"/>
            <a:ext cx="8890000" cy="4572000"/>
          </a:xfrm>
          <a:prstGeom prst="rect">
            <a:avLst/>
          </a:prstGeom>
        </p:spPr>
      </p:pic>
      <p:sp>
        <p:nvSpPr>
          <p:cNvPr id="4" name="TextBox 3" descr=" 10"/>
          <p:cNvSpPr txBox="1"/>
          <p:nvPr/>
        </p:nvSpPr>
        <p:spPr>
          <a:xfrm>
            <a:off x="735708" y="988398"/>
            <a:ext cx="10655260" cy="707886"/>
          </a:xfrm>
          <a:prstGeom prst="rect">
            <a:avLst/>
          </a:prstGeom>
          <a:noFill/>
          <a:ln>
            <a:noFill/>
          </a:ln>
        </p:spPr>
        <p:txBody>
          <a:bodyPr wrap="square" rtlCol="0">
            <a:spAutoFit/>
          </a:bodyPr>
          <a:lstStyle/>
          <a:p>
            <a:pPr algn="ctr"/>
            <a:r>
              <a:rPr lang="en-US" sz="4000" b="1" spc="300" smtClean="0"/>
              <a:t>One reason that stands out from the rest:</a:t>
            </a:r>
            <a:endParaRPr lang="en-US" sz="4000" b="1" spc="300" dirty="0"/>
          </a:p>
        </p:txBody>
      </p:sp>
    </p:spTree>
    <p:extLst>
      <p:ext uri="{BB962C8B-B14F-4D97-AF65-F5344CB8AC3E}">
        <p14:creationId xmlns:p14="http://schemas.microsoft.com/office/powerpoint/2010/main" val="1471095143"/>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2659823" y="214615"/>
            <a:ext cx="6807031"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 MUSLIM</a:t>
            </a:r>
            <a:endParaRPr lang="en-US" sz="4400" b="1" spc="300" dirty="0"/>
          </a:p>
        </p:txBody>
      </p:sp>
      <p:pic>
        <p:nvPicPr>
          <p:cNvPr id="2" name="Picture 1" descr=" 2"/>
          <p:cNvPicPr>
            <a:picLocks noChangeAspect="1"/>
          </p:cNvPicPr>
          <p:nvPr/>
        </p:nvPicPr>
        <p:blipFill>
          <a:blip r:embed="rId2"/>
          <a:stretch>
            <a:fillRect/>
          </a:stretch>
        </p:blipFill>
        <p:spPr>
          <a:xfrm>
            <a:off x="1618338" y="1975757"/>
            <a:ext cx="8890000" cy="4572000"/>
          </a:xfrm>
          <a:prstGeom prst="rect">
            <a:avLst/>
          </a:prstGeom>
        </p:spPr>
      </p:pic>
      <p:sp>
        <p:nvSpPr>
          <p:cNvPr id="4" name="TextBox 3" descr=" 10"/>
          <p:cNvSpPr txBox="1"/>
          <p:nvPr/>
        </p:nvSpPr>
        <p:spPr>
          <a:xfrm>
            <a:off x="735708" y="988398"/>
            <a:ext cx="10655260" cy="707886"/>
          </a:xfrm>
          <a:prstGeom prst="rect">
            <a:avLst/>
          </a:prstGeom>
          <a:noFill/>
          <a:ln>
            <a:noFill/>
          </a:ln>
        </p:spPr>
        <p:txBody>
          <a:bodyPr wrap="square" rtlCol="0">
            <a:spAutoFit/>
          </a:bodyPr>
          <a:lstStyle/>
          <a:p>
            <a:pPr algn="ctr"/>
            <a:r>
              <a:rPr lang="en-US" sz="4000" b="1" spc="300" smtClean="0"/>
              <a:t>One reason that stands out from the rest:</a:t>
            </a:r>
            <a:endParaRPr lang="en-US" sz="4000" b="1" spc="300" dirty="0"/>
          </a:p>
        </p:txBody>
      </p:sp>
      <p:sp>
        <p:nvSpPr>
          <p:cNvPr id="5" name="TextBox 4" descr=" 11"/>
          <p:cNvSpPr txBox="1"/>
          <p:nvPr/>
        </p:nvSpPr>
        <p:spPr>
          <a:xfrm>
            <a:off x="1618338" y="5004329"/>
            <a:ext cx="3740968" cy="769441"/>
          </a:xfrm>
          <a:prstGeom prst="rect">
            <a:avLst/>
          </a:prstGeom>
          <a:noFill/>
          <a:ln>
            <a:noFill/>
          </a:ln>
        </p:spPr>
        <p:txBody>
          <a:bodyPr wrap="square" rtlCol="0">
            <a:spAutoFit/>
          </a:bodyPr>
          <a:lstStyle/>
          <a:p>
            <a:pPr algn="ctr"/>
            <a:r>
              <a:rPr lang="en-US" sz="4400" b="1" spc="300" dirty="0" smtClean="0"/>
              <a:t>HISTORICAL</a:t>
            </a:r>
            <a:endParaRPr lang="en-US" sz="4400" b="1" spc="300" dirty="0"/>
          </a:p>
        </p:txBody>
      </p:sp>
      <p:sp>
        <p:nvSpPr>
          <p:cNvPr id="6" name="TextBox 5" descr=" 12"/>
          <p:cNvSpPr txBox="1"/>
          <p:nvPr/>
        </p:nvSpPr>
        <p:spPr>
          <a:xfrm>
            <a:off x="6881669" y="5004328"/>
            <a:ext cx="3340016" cy="769441"/>
          </a:xfrm>
          <a:prstGeom prst="rect">
            <a:avLst/>
          </a:prstGeom>
          <a:noFill/>
          <a:ln>
            <a:noFill/>
          </a:ln>
        </p:spPr>
        <p:txBody>
          <a:bodyPr wrap="square" rtlCol="0">
            <a:spAutoFit/>
          </a:bodyPr>
          <a:lstStyle/>
          <a:p>
            <a:pPr algn="ctr"/>
            <a:r>
              <a:rPr lang="en-US" sz="4400" b="1" spc="300" smtClean="0"/>
              <a:t>ACCURACY</a:t>
            </a:r>
            <a:endParaRPr lang="en-US" sz="4400" b="1" spc="300" dirty="0"/>
          </a:p>
        </p:txBody>
      </p:sp>
    </p:spTree>
    <p:extLst>
      <p:ext uri="{BB962C8B-B14F-4D97-AF65-F5344CB8AC3E}">
        <p14:creationId xmlns:p14="http://schemas.microsoft.com/office/powerpoint/2010/main" val="1124220087"/>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descr=" 22"/>
          <p:cNvSpPr txBox="1"/>
          <p:nvPr/>
        </p:nvSpPr>
        <p:spPr>
          <a:xfrm>
            <a:off x="2659823" y="214615"/>
            <a:ext cx="6807031" cy="769441"/>
          </a:xfrm>
          <a:prstGeom prst="rect">
            <a:avLst/>
          </a:prstGeom>
          <a:noFill/>
          <a:ln>
            <a:noFill/>
          </a:ln>
        </p:spPr>
        <p:txBody>
          <a:bodyPr wrap="square" rtlCol="0">
            <a:spAutoFit/>
          </a:bodyPr>
          <a:lstStyle/>
          <a:p>
            <a:pPr algn="ctr"/>
            <a:r>
              <a:rPr lang="en-US" sz="4400" b="1" spc="300" dirty="0"/>
              <a:t>Why I’m </a:t>
            </a:r>
            <a:r>
              <a:rPr lang="en-US" sz="4400" b="1" spc="300" dirty="0" smtClean="0"/>
              <a:t>NOT </a:t>
            </a:r>
            <a:r>
              <a:rPr lang="is-IS" sz="4400" b="1" spc="300" dirty="0" smtClean="0"/>
              <a:t>A MUSLIM</a:t>
            </a:r>
            <a:endParaRPr lang="en-US" sz="4400" b="1" spc="300" dirty="0"/>
          </a:p>
        </p:txBody>
      </p:sp>
      <p:sp>
        <p:nvSpPr>
          <p:cNvPr id="8" name="TextBox 7" descr=" 8"/>
          <p:cNvSpPr txBox="1"/>
          <p:nvPr/>
        </p:nvSpPr>
        <p:spPr>
          <a:xfrm>
            <a:off x="98227" y="2230441"/>
            <a:ext cx="5839286" cy="2800767"/>
          </a:xfrm>
          <a:prstGeom prst="rect">
            <a:avLst/>
          </a:prstGeom>
          <a:noFill/>
          <a:ln>
            <a:noFill/>
          </a:ln>
        </p:spPr>
        <p:txBody>
          <a:bodyPr wrap="square" rtlCol="0">
            <a:spAutoFit/>
          </a:bodyPr>
          <a:lstStyle/>
          <a:p>
            <a:pPr algn="ctr"/>
            <a:r>
              <a:rPr lang="en-US" sz="4400" b="1" spc="300" dirty="0" smtClean="0"/>
              <a:t>SHOCKER: Sometimes witnesses </a:t>
            </a:r>
            <a:r>
              <a:rPr lang="en-US" sz="4400" b="1" spc="300" smtClean="0"/>
              <a:t>change their stories!</a:t>
            </a:r>
            <a:endParaRPr lang="en-US" sz="4400" b="1" spc="300" dirty="0"/>
          </a:p>
        </p:txBody>
      </p:sp>
      <p:grpSp>
        <p:nvGrpSpPr>
          <p:cNvPr id="3" name="Group 2" descr=" 3"/>
          <p:cNvGrpSpPr/>
          <p:nvPr/>
        </p:nvGrpSpPr>
        <p:grpSpPr>
          <a:xfrm>
            <a:off x="7087324" y="1506570"/>
            <a:ext cx="1938658" cy="4702904"/>
            <a:chOff x="3971107" y="935721"/>
            <a:chExt cx="1938658" cy="4702904"/>
          </a:xfrm>
        </p:grpSpPr>
        <p:pic>
          <p:nvPicPr>
            <p:cNvPr id="5" name="Picture 4"/>
            <p:cNvPicPr>
              <a:picLocks noChangeAspect="1"/>
            </p:cNvPicPr>
            <p:nvPr/>
          </p:nvPicPr>
          <p:blipFill rotWithShape="1">
            <a:blip r:embed="rId2"/>
            <a:srcRect l="30611" t="3693" r="38289" b="32498"/>
            <a:stretch/>
          </p:blipFill>
          <p:spPr>
            <a:xfrm>
              <a:off x="3971107" y="1188721"/>
              <a:ext cx="1922329" cy="3056710"/>
            </a:xfrm>
            <a:prstGeom prst="rect">
              <a:avLst/>
            </a:prstGeom>
          </p:spPr>
        </p:pic>
        <p:pic>
          <p:nvPicPr>
            <p:cNvPr id="7" name="Picture 6"/>
            <p:cNvPicPr>
              <a:picLocks noChangeAspect="1"/>
            </p:cNvPicPr>
            <p:nvPr/>
          </p:nvPicPr>
          <p:blipFill rotWithShape="1">
            <a:blip r:embed="rId2"/>
            <a:srcRect l="30611" t="44596" r="38289" b="17773"/>
            <a:stretch/>
          </p:blipFill>
          <p:spPr>
            <a:xfrm>
              <a:off x="3987436" y="3835947"/>
              <a:ext cx="1922329" cy="1802678"/>
            </a:xfrm>
            <a:prstGeom prst="rect">
              <a:avLst/>
            </a:prstGeom>
          </p:spPr>
        </p:pic>
        <p:sp>
          <p:nvSpPr>
            <p:cNvPr id="9" name="Freeform 8"/>
            <p:cNvSpPr/>
            <p:nvPr/>
          </p:nvSpPr>
          <p:spPr>
            <a:xfrm>
              <a:off x="5421086" y="4167052"/>
              <a:ext cx="143692" cy="130629"/>
            </a:xfrm>
            <a:custGeom>
              <a:avLst/>
              <a:gdLst>
                <a:gd name="connsiteX0" fmla="*/ 0 w 143692"/>
                <a:gd name="connsiteY0" fmla="*/ 0 h 130629"/>
                <a:gd name="connsiteX1" fmla="*/ 0 w 143692"/>
                <a:gd name="connsiteY1" fmla="*/ 0 h 130629"/>
                <a:gd name="connsiteX2" fmla="*/ 13063 w 143692"/>
                <a:gd name="connsiteY2" fmla="*/ 117566 h 130629"/>
                <a:gd name="connsiteX3" fmla="*/ 52252 w 143692"/>
                <a:gd name="connsiteY3" fmla="*/ 130629 h 130629"/>
                <a:gd name="connsiteX4" fmla="*/ 130629 w 143692"/>
                <a:gd name="connsiteY4" fmla="*/ 117566 h 130629"/>
                <a:gd name="connsiteX5" fmla="*/ 143692 w 143692"/>
                <a:gd name="connsiteY5" fmla="*/ 78378 h 130629"/>
                <a:gd name="connsiteX6" fmla="*/ 130629 w 143692"/>
                <a:gd name="connsiteY6" fmla="*/ 26126 h 130629"/>
                <a:gd name="connsiteX7" fmla="*/ 91440 w 143692"/>
                <a:gd name="connsiteY7" fmla="*/ 13063 h 130629"/>
                <a:gd name="connsiteX8" fmla="*/ 0 w 143692"/>
                <a:gd name="connsiteY8" fmla="*/ 0 h 1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92" h="130629">
                  <a:moveTo>
                    <a:pt x="0" y="0"/>
                  </a:moveTo>
                  <a:lnTo>
                    <a:pt x="0" y="0"/>
                  </a:lnTo>
                  <a:cubicBezTo>
                    <a:pt x="4354" y="39189"/>
                    <a:pt x="-1581" y="80956"/>
                    <a:pt x="13063" y="117566"/>
                  </a:cubicBezTo>
                  <a:cubicBezTo>
                    <a:pt x="18177" y="130351"/>
                    <a:pt x="38482" y="130629"/>
                    <a:pt x="52252" y="130629"/>
                  </a:cubicBezTo>
                  <a:cubicBezTo>
                    <a:pt x="78738" y="130629"/>
                    <a:pt x="104503" y="121920"/>
                    <a:pt x="130629" y="117566"/>
                  </a:cubicBezTo>
                  <a:cubicBezTo>
                    <a:pt x="134983" y="104503"/>
                    <a:pt x="143692" y="92147"/>
                    <a:pt x="143692" y="78378"/>
                  </a:cubicBezTo>
                  <a:cubicBezTo>
                    <a:pt x="143692" y="60425"/>
                    <a:pt x="141844" y="40145"/>
                    <a:pt x="130629" y="26126"/>
                  </a:cubicBezTo>
                  <a:cubicBezTo>
                    <a:pt x="122027" y="15374"/>
                    <a:pt x="105141" y="14433"/>
                    <a:pt x="91440" y="13063"/>
                  </a:cubicBezTo>
                  <a:cubicBezTo>
                    <a:pt x="61111" y="10030"/>
                    <a:pt x="15240" y="21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Freeform 9"/>
            <p:cNvSpPr/>
            <p:nvPr/>
          </p:nvSpPr>
          <p:spPr>
            <a:xfrm>
              <a:off x="4610215" y="1926671"/>
              <a:ext cx="96482" cy="192349"/>
            </a:xfrm>
            <a:custGeom>
              <a:avLst/>
              <a:gdLst>
                <a:gd name="connsiteX0" fmla="*/ 40162 w 96482"/>
                <a:gd name="connsiteY0" fmla="*/ 19695 h 192349"/>
                <a:gd name="connsiteX1" fmla="*/ 92414 w 96482"/>
                <a:gd name="connsiteY1" fmla="*/ 6632 h 192349"/>
                <a:gd name="connsiteX2" fmla="*/ 79351 w 96482"/>
                <a:gd name="connsiteY2" fmla="*/ 58883 h 192349"/>
                <a:gd name="connsiteX3" fmla="*/ 92414 w 96482"/>
                <a:gd name="connsiteY3" fmla="*/ 111135 h 192349"/>
                <a:gd name="connsiteX4" fmla="*/ 79351 w 96482"/>
                <a:gd name="connsiteY4" fmla="*/ 163386 h 192349"/>
                <a:gd name="connsiteX5" fmla="*/ 40162 w 96482"/>
                <a:gd name="connsiteY5" fmla="*/ 189512 h 192349"/>
                <a:gd name="connsiteX6" fmla="*/ 27099 w 96482"/>
                <a:gd name="connsiteY6" fmla="*/ 111135 h 192349"/>
                <a:gd name="connsiteX7" fmla="*/ 14036 w 96482"/>
                <a:gd name="connsiteY7" fmla="*/ 150323 h 192349"/>
                <a:gd name="connsiteX8" fmla="*/ 974 w 96482"/>
                <a:gd name="connsiteY8" fmla="*/ 111135 h 192349"/>
                <a:gd name="connsiteX9" fmla="*/ 27099 w 96482"/>
                <a:gd name="connsiteY9" fmla="*/ 32758 h 192349"/>
                <a:gd name="connsiteX10" fmla="*/ 14036 w 96482"/>
                <a:gd name="connsiteY10" fmla="*/ 85009 h 192349"/>
                <a:gd name="connsiteX11" fmla="*/ 974 w 96482"/>
                <a:gd name="connsiteY11" fmla="*/ 124198 h 192349"/>
                <a:gd name="connsiteX12" fmla="*/ 40162 w 96482"/>
                <a:gd name="connsiteY12" fmla="*/ 19695 h 19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82" h="192349">
                  <a:moveTo>
                    <a:pt x="40162" y="19695"/>
                  </a:moveTo>
                  <a:cubicBezTo>
                    <a:pt x="55402" y="101"/>
                    <a:pt x="79719" y="-6063"/>
                    <a:pt x="92414" y="6632"/>
                  </a:cubicBezTo>
                  <a:cubicBezTo>
                    <a:pt x="105109" y="19327"/>
                    <a:pt x="84510" y="41687"/>
                    <a:pt x="79351" y="58883"/>
                  </a:cubicBezTo>
                  <a:cubicBezTo>
                    <a:pt x="52147" y="149563"/>
                    <a:pt x="28095" y="154012"/>
                    <a:pt x="92414" y="111135"/>
                  </a:cubicBezTo>
                  <a:cubicBezTo>
                    <a:pt x="88060" y="128552"/>
                    <a:pt x="89310" y="148448"/>
                    <a:pt x="79351" y="163386"/>
                  </a:cubicBezTo>
                  <a:cubicBezTo>
                    <a:pt x="70642" y="176449"/>
                    <a:pt x="51264" y="200613"/>
                    <a:pt x="40162" y="189512"/>
                  </a:cubicBezTo>
                  <a:cubicBezTo>
                    <a:pt x="21433" y="170784"/>
                    <a:pt x="31453" y="137261"/>
                    <a:pt x="27099" y="111135"/>
                  </a:cubicBezTo>
                  <a:cubicBezTo>
                    <a:pt x="22745" y="124198"/>
                    <a:pt x="27805" y="150323"/>
                    <a:pt x="14036" y="150323"/>
                  </a:cubicBezTo>
                  <a:cubicBezTo>
                    <a:pt x="267" y="150323"/>
                    <a:pt x="-547" y="124820"/>
                    <a:pt x="974" y="111135"/>
                  </a:cubicBezTo>
                  <a:cubicBezTo>
                    <a:pt x="4015" y="83765"/>
                    <a:pt x="33778" y="6041"/>
                    <a:pt x="27099" y="32758"/>
                  </a:cubicBezTo>
                  <a:cubicBezTo>
                    <a:pt x="22745" y="50175"/>
                    <a:pt x="18968" y="67747"/>
                    <a:pt x="14036" y="85009"/>
                  </a:cubicBezTo>
                  <a:cubicBezTo>
                    <a:pt x="10253" y="98249"/>
                    <a:pt x="3674" y="137700"/>
                    <a:pt x="974" y="124198"/>
                  </a:cubicBezTo>
                  <a:cubicBezTo>
                    <a:pt x="-5857" y="90040"/>
                    <a:pt x="24922" y="39289"/>
                    <a:pt x="40162" y="1969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Freeform 10"/>
            <p:cNvSpPr/>
            <p:nvPr/>
          </p:nvSpPr>
          <p:spPr>
            <a:xfrm>
              <a:off x="5287393" y="1939317"/>
              <a:ext cx="96482" cy="192349"/>
            </a:xfrm>
            <a:custGeom>
              <a:avLst/>
              <a:gdLst>
                <a:gd name="connsiteX0" fmla="*/ 40162 w 96482"/>
                <a:gd name="connsiteY0" fmla="*/ 19695 h 192349"/>
                <a:gd name="connsiteX1" fmla="*/ 92414 w 96482"/>
                <a:gd name="connsiteY1" fmla="*/ 6632 h 192349"/>
                <a:gd name="connsiteX2" fmla="*/ 79351 w 96482"/>
                <a:gd name="connsiteY2" fmla="*/ 58883 h 192349"/>
                <a:gd name="connsiteX3" fmla="*/ 92414 w 96482"/>
                <a:gd name="connsiteY3" fmla="*/ 111135 h 192349"/>
                <a:gd name="connsiteX4" fmla="*/ 79351 w 96482"/>
                <a:gd name="connsiteY4" fmla="*/ 163386 h 192349"/>
                <a:gd name="connsiteX5" fmla="*/ 40162 w 96482"/>
                <a:gd name="connsiteY5" fmla="*/ 189512 h 192349"/>
                <a:gd name="connsiteX6" fmla="*/ 27099 w 96482"/>
                <a:gd name="connsiteY6" fmla="*/ 111135 h 192349"/>
                <a:gd name="connsiteX7" fmla="*/ 14036 w 96482"/>
                <a:gd name="connsiteY7" fmla="*/ 150323 h 192349"/>
                <a:gd name="connsiteX8" fmla="*/ 974 w 96482"/>
                <a:gd name="connsiteY8" fmla="*/ 111135 h 192349"/>
                <a:gd name="connsiteX9" fmla="*/ 27099 w 96482"/>
                <a:gd name="connsiteY9" fmla="*/ 32758 h 192349"/>
                <a:gd name="connsiteX10" fmla="*/ 14036 w 96482"/>
                <a:gd name="connsiteY10" fmla="*/ 85009 h 192349"/>
                <a:gd name="connsiteX11" fmla="*/ 974 w 96482"/>
                <a:gd name="connsiteY11" fmla="*/ 124198 h 192349"/>
                <a:gd name="connsiteX12" fmla="*/ 40162 w 96482"/>
                <a:gd name="connsiteY12" fmla="*/ 19695 h 19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482" h="192349">
                  <a:moveTo>
                    <a:pt x="40162" y="19695"/>
                  </a:moveTo>
                  <a:cubicBezTo>
                    <a:pt x="55402" y="101"/>
                    <a:pt x="79719" y="-6063"/>
                    <a:pt x="92414" y="6632"/>
                  </a:cubicBezTo>
                  <a:cubicBezTo>
                    <a:pt x="105109" y="19327"/>
                    <a:pt x="84510" y="41687"/>
                    <a:pt x="79351" y="58883"/>
                  </a:cubicBezTo>
                  <a:cubicBezTo>
                    <a:pt x="52147" y="149563"/>
                    <a:pt x="28095" y="154012"/>
                    <a:pt x="92414" y="111135"/>
                  </a:cubicBezTo>
                  <a:cubicBezTo>
                    <a:pt x="88060" y="128552"/>
                    <a:pt x="89310" y="148448"/>
                    <a:pt x="79351" y="163386"/>
                  </a:cubicBezTo>
                  <a:cubicBezTo>
                    <a:pt x="70642" y="176449"/>
                    <a:pt x="51264" y="200613"/>
                    <a:pt x="40162" y="189512"/>
                  </a:cubicBezTo>
                  <a:cubicBezTo>
                    <a:pt x="21433" y="170784"/>
                    <a:pt x="31453" y="137261"/>
                    <a:pt x="27099" y="111135"/>
                  </a:cubicBezTo>
                  <a:cubicBezTo>
                    <a:pt x="22745" y="124198"/>
                    <a:pt x="27805" y="150323"/>
                    <a:pt x="14036" y="150323"/>
                  </a:cubicBezTo>
                  <a:cubicBezTo>
                    <a:pt x="267" y="150323"/>
                    <a:pt x="-547" y="124820"/>
                    <a:pt x="974" y="111135"/>
                  </a:cubicBezTo>
                  <a:cubicBezTo>
                    <a:pt x="4015" y="83765"/>
                    <a:pt x="33778" y="6041"/>
                    <a:pt x="27099" y="32758"/>
                  </a:cubicBezTo>
                  <a:cubicBezTo>
                    <a:pt x="22745" y="50175"/>
                    <a:pt x="18968" y="67747"/>
                    <a:pt x="14036" y="85009"/>
                  </a:cubicBezTo>
                  <a:cubicBezTo>
                    <a:pt x="10253" y="98249"/>
                    <a:pt x="3674" y="137700"/>
                    <a:pt x="974" y="124198"/>
                  </a:cubicBezTo>
                  <a:cubicBezTo>
                    <a:pt x="-5857" y="90040"/>
                    <a:pt x="24922" y="39289"/>
                    <a:pt x="40162" y="19695"/>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eform 11"/>
            <p:cNvSpPr/>
            <p:nvPr/>
          </p:nvSpPr>
          <p:spPr>
            <a:xfrm>
              <a:off x="5573486" y="4319452"/>
              <a:ext cx="143692" cy="130629"/>
            </a:xfrm>
            <a:custGeom>
              <a:avLst/>
              <a:gdLst>
                <a:gd name="connsiteX0" fmla="*/ 0 w 143692"/>
                <a:gd name="connsiteY0" fmla="*/ 0 h 130629"/>
                <a:gd name="connsiteX1" fmla="*/ 0 w 143692"/>
                <a:gd name="connsiteY1" fmla="*/ 0 h 130629"/>
                <a:gd name="connsiteX2" fmla="*/ 13063 w 143692"/>
                <a:gd name="connsiteY2" fmla="*/ 117566 h 130629"/>
                <a:gd name="connsiteX3" fmla="*/ 52252 w 143692"/>
                <a:gd name="connsiteY3" fmla="*/ 130629 h 130629"/>
                <a:gd name="connsiteX4" fmla="*/ 130629 w 143692"/>
                <a:gd name="connsiteY4" fmla="*/ 117566 h 130629"/>
                <a:gd name="connsiteX5" fmla="*/ 143692 w 143692"/>
                <a:gd name="connsiteY5" fmla="*/ 78378 h 130629"/>
                <a:gd name="connsiteX6" fmla="*/ 130629 w 143692"/>
                <a:gd name="connsiteY6" fmla="*/ 26126 h 130629"/>
                <a:gd name="connsiteX7" fmla="*/ 91440 w 143692"/>
                <a:gd name="connsiteY7" fmla="*/ 13063 h 130629"/>
                <a:gd name="connsiteX8" fmla="*/ 0 w 143692"/>
                <a:gd name="connsiteY8" fmla="*/ 0 h 130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692" h="130629">
                  <a:moveTo>
                    <a:pt x="0" y="0"/>
                  </a:moveTo>
                  <a:lnTo>
                    <a:pt x="0" y="0"/>
                  </a:lnTo>
                  <a:cubicBezTo>
                    <a:pt x="4354" y="39189"/>
                    <a:pt x="-1581" y="80956"/>
                    <a:pt x="13063" y="117566"/>
                  </a:cubicBezTo>
                  <a:cubicBezTo>
                    <a:pt x="18177" y="130351"/>
                    <a:pt x="38482" y="130629"/>
                    <a:pt x="52252" y="130629"/>
                  </a:cubicBezTo>
                  <a:cubicBezTo>
                    <a:pt x="78738" y="130629"/>
                    <a:pt x="104503" y="121920"/>
                    <a:pt x="130629" y="117566"/>
                  </a:cubicBezTo>
                  <a:cubicBezTo>
                    <a:pt x="134983" y="104503"/>
                    <a:pt x="143692" y="92147"/>
                    <a:pt x="143692" y="78378"/>
                  </a:cubicBezTo>
                  <a:cubicBezTo>
                    <a:pt x="143692" y="60425"/>
                    <a:pt x="141844" y="40145"/>
                    <a:pt x="130629" y="26126"/>
                  </a:cubicBezTo>
                  <a:cubicBezTo>
                    <a:pt x="122027" y="15374"/>
                    <a:pt x="105141" y="14433"/>
                    <a:pt x="91440" y="13063"/>
                  </a:cubicBezTo>
                  <a:cubicBezTo>
                    <a:pt x="61111" y="10030"/>
                    <a:pt x="15240" y="2177"/>
                    <a:pt x="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3097" b="96903" l="6991" r="92743"/>
                      </a14:imgEffect>
                    </a14:imgLayer>
                  </a14:imgProps>
                </a:ext>
              </a:extLst>
            </a:blip>
            <a:stretch>
              <a:fillRect/>
            </a:stretch>
          </p:blipFill>
          <p:spPr>
            <a:xfrm>
              <a:off x="4099989" y="935721"/>
              <a:ext cx="1800039" cy="1199627"/>
            </a:xfrm>
            <a:prstGeom prst="rect">
              <a:avLst/>
            </a:prstGeom>
          </p:spPr>
        </p:pic>
      </p:grpSp>
      <p:sp>
        <p:nvSpPr>
          <p:cNvPr id="4" name="Rounded Rectangular Callout 3" descr=" 4"/>
          <p:cNvSpPr/>
          <p:nvPr/>
        </p:nvSpPr>
        <p:spPr>
          <a:xfrm>
            <a:off x="9241971" y="2106386"/>
            <a:ext cx="2008415" cy="1110343"/>
          </a:xfrm>
          <a:prstGeom prst="wedgeRoundRectCallout">
            <a:avLst>
              <a:gd name="adj1" fmla="val -82997"/>
              <a:gd name="adj2" fmla="val 704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No we don’t!</a:t>
            </a:r>
            <a:endParaRPr lang="en-US" sz="3600" dirty="0"/>
          </a:p>
        </p:txBody>
      </p:sp>
      <p:sp>
        <p:nvSpPr>
          <p:cNvPr id="16" name="Rounded Rectangular Callout 15" descr=" 16"/>
          <p:cNvSpPr/>
          <p:nvPr/>
        </p:nvSpPr>
        <p:spPr>
          <a:xfrm>
            <a:off x="5508211" y="2371368"/>
            <a:ext cx="2008415" cy="1110343"/>
          </a:xfrm>
          <a:prstGeom prst="wedgeRoundRectCallout">
            <a:avLst>
              <a:gd name="adj1" fmla="val 60593"/>
              <a:gd name="adj2" fmla="val 87840"/>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Yes we do!</a:t>
            </a:r>
            <a:endParaRPr lang="en-US" sz="3600" dirty="0"/>
          </a:p>
        </p:txBody>
      </p:sp>
      <p:sp>
        <p:nvSpPr>
          <p:cNvPr id="17" name="Rounded Rectangular Callout 16" descr=" 17"/>
          <p:cNvSpPr/>
          <p:nvPr/>
        </p:nvSpPr>
        <p:spPr>
          <a:xfrm>
            <a:off x="9241970" y="3375805"/>
            <a:ext cx="2008415" cy="643051"/>
          </a:xfrm>
          <a:prstGeom prst="wedgeRoundRectCallout">
            <a:avLst>
              <a:gd name="adj1" fmla="val -82997"/>
              <a:gd name="adj2" fmla="val 704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Do not!</a:t>
            </a:r>
            <a:endParaRPr lang="en-US" sz="3600" dirty="0"/>
          </a:p>
        </p:txBody>
      </p:sp>
      <p:sp>
        <p:nvSpPr>
          <p:cNvPr id="18" name="Rounded Rectangular Callout 17" descr=" 18"/>
          <p:cNvSpPr/>
          <p:nvPr/>
        </p:nvSpPr>
        <p:spPr>
          <a:xfrm>
            <a:off x="5500047" y="3867160"/>
            <a:ext cx="2008415" cy="643051"/>
          </a:xfrm>
          <a:prstGeom prst="wedgeRoundRectCallout">
            <a:avLst>
              <a:gd name="adj1" fmla="val 58842"/>
              <a:gd name="adj2" fmla="val 704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Do too!</a:t>
            </a:r>
            <a:endParaRPr lang="en-US" sz="3600" dirty="0"/>
          </a:p>
        </p:txBody>
      </p:sp>
      <p:sp>
        <p:nvSpPr>
          <p:cNvPr id="19" name="Rounded Rectangular Callout 18" descr=" 19"/>
          <p:cNvSpPr/>
          <p:nvPr/>
        </p:nvSpPr>
        <p:spPr>
          <a:xfrm>
            <a:off x="9241970" y="4160164"/>
            <a:ext cx="2008415" cy="643051"/>
          </a:xfrm>
          <a:prstGeom prst="wedgeRoundRectCallout">
            <a:avLst>
              <a:gd name="adj1" fmla="val -82997"/>
              <a:gd name="adj2" fmla="val 7041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N</a:t>
            </a:r>
            <a:r>
              <a:rPr lang="en-US" sz="3600" dirty="0" smtClean="0"/>
              <a:t>ot!</a:t>
            </a:r>
            <a:endParaRPr lang="en-US" sz="3600" dirty="0"/>
          </a:p>
        </p:txBody>
      </p:sp>
      <p:sp>
        <p:nvSpPr>
          <p:cNvPr id="20" name="Rounded Rectangular Callout 19" descr=" 20"/>
          <p:cNvSpPr/>
          <p:nvPr/>
        </p:nvSpPr>
        <p:spPr>
          <a:xfrm>
            <a:off x="5515148" y="4635655"/>
            <a:ext cx="2008415" cy="643051"/>
          </a:xfrm>
          <a:prstGeom prst="wedgeRoundRectCallout">
            <a:avLst>
              <a:gd name="adj1" fmla="val 58842"/>
              <a:gd name="adj2" fmla="val 540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Do!</a:t>
            </a:r>
            <a:endParaRPr lang="en-US" sz="3600" dirty="0"/>
          </a:p>
        </p:txBody>
      </p:sp>
    </p:spTree>
    <p:extLst>
      <p:ext uri="{BB962C8B-B14F-4D97-AF65-F5344CB8AC3E}">
        <p14:creationId xmlns:p14="http://schemas.microsoft.com/office/powerpoint/2010/main" val="2096967952"/>
      </p:ext>
    </p:extLst>
  </p:cSld>
  <p:clrMapOvr>
    <a:masterClrMapping/>
  </p:clrMapOvr>
  <mc:AlternateContent xmlns:mc="http://schemas.openxmlformats.org/markup-compatibility/2006">
    <mc:Choice xmlns:p14="http://schemas.microsoft.com/office/powerpoint/2010/main" Requires="p14">
      <p:transition spd="slow" p14:dur="20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346245" y="230943"/>
            <a:ext cx="9336225" cy="1323439"/>
          </a:xfrm>
          <a:prstGeom prst="rect">
            <a:avLst/>
          </a:prstGeom>
          <a:noFill/>
          <a:ln>
            <a:noFill/>
          </a:ln>
        </p:spPr>
        <p:txBody>
          <a:bodyPr wrap="square" rtlCol="0">
            <a:spAutoFit/>
          </a:bodyPr>
          <a:lstStyle/>
          <a:p>
            <a:pPr algn="ctr"/>
            <a:r>
              <a:rPr lang="en-US" sz="4000" b="1" spc="300" dirty="0" smtClean="0"/>
              <a:t>Judaism, Christianity, </a:t>
            </a:r>
            <a:r>
              <a:rPr lang="en-US" sz="4000" b="1" spc="300" smtClean="0"/>
              <a:t>and Islam</a:t>
            </a:r>
          </a:p>
          <a:p>
            <a:pPr algn="ctr"/>
            <a:r>
              <a:rPr lang="en-US" sz="4000" b="1" spc="300" dirty="0" smtClean="0"/>
              <a:t>are all history-based religions</a:t>
            </a:r>
            <a:endParaRPr lang="en-US" sz="4000" b="1" spc="300" dirty="0"/>
          </a:p>
        </p:txBody>
      </p:sp>
      <p:pic>
        <p:nvPicPr>
          <p:cNvPr id="2" name="Picture 1"/>
          <p:cNvPicPr>
            <a:picLocks noChangeAspect="1"/>
          </p:cNvPicPr>
          <p:nvPr/>
        </p:nvPicPr>
        <p:blipFill>
          <a:blip r:embed="rId2"/>
          <a:stretch>
            <a:fillRect/>
          </a:stretch>
        </p:blipFill>
        <p:spPr>
          <a:xfrm>
            <a:off x="1442357" y="1763486"/>
            <a:ext cx="9144000" cy="45720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843662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1346244" y="377900"/>
            <a:ext cx="9336225" cy="1323439"/>
          </a:xfrm>
          <a:prstGeom prst="rect">
            <a:avLst/>
          </a:prstGeom>
          <a:noFill/>
          <a:ln>
            <a:noFill/>
          </a:ln>
        </p:spPr>
        <p:txBody>
          <a:bodyPr wrap="square" rtlCol="0">
            <a:spAutoFit/>
          </a:bodyPr>
          <a:lstStyle/>
          <a:p>
            <a:pPr algn="ctr"/>
            <a:r>
              <a:rPr lang="en-US" sz="4000" b="1" spc="300" dirty="0" smtClean="0"/>
              <a:t>I don</a:t>
            </a:r>
            <a:r>
              <a:rPr lang="mr-IN" sz="4000" b="1" spc="300" dirty="0" smtClean="0"/>
              <a:t>’</a:t>
            </a:r>
            <a:r>
              <a:rPr lang="en-US" sz="4000" b="1" spc="300" dirty="0" smtClean="0"/>
              <a:t>t find the history recited in the Qur’an reliable or accurate</a:t>
            </a:r>
            <a:endParaRPr lang="en-US" sz="4000" b="1" spc="300" dirty="0"/>
          </a:p>
        </p:txBody>
      </p:sp>
      <p:pic>
        <p:nvPicPr>
          <p:cNvPr id="3" name="Picture 2"/>
          <p:cNvPicPr>
            <a:picLocks noChangeAspect="1"/>
          </p:cNvPicPr>
          <p:nvPr/>
        </p:nvPicPr>
        <p:blipFill>
          <a:blip r:embed="rId2"/>
          <a:stretch>
            <a:fillRect/>
          </a:stretch>
        </p:blipFill>
        <p:spPr>
          <a:xfrm>
            <a:off x="2276530" y="2142671"/>
            <a:ext cx="7475654" cy="3980543"/>
          </a:xfrm>
          <a:prstGeom prst="rect">
            <a:avLst/>
          </a:prstGeom>
        </p:spPr>
      </p:pic>
    </p:spTree>
    <p:extLst>
      <p:ext uri="{BB962C8B-B14F-4D97-AF65-F5344CB8AC3E}">
        <p14:creationId xmlns:p14="http://schemas.microsoft.com/office/powerpoint/2010/main" val="17511874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2797</TotalTime>
  <Words>1369</Words>
  <Application>Microsoft Office PowerPoint</Application>
  <PresentationFormat>Custom</PresentationFormat>
  <Paragraphs>132</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Silent Bob</cp:lastModifiedBy>
  <cp:revision>209</cp:revision>
  <dcterms:created xsi:type="dcterms:W3CDTF">2016-07-24T09:37:07Z</dcterms:created>
  <dcterms:modified xsi:type="dcterms:W3CDTF">2016-11-08T02:35:30Z</dcterms:modified>
</cp:coreProperties>
</file>